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istrully" panose="020B0604020202020204" charset="0"/>
      <p:regular r:id="rId13"/>
    </p:embeddedFont>
    <p:embeddedFont>
      <p:font typeface="Poppins" panose="00000500000000000000" pitchFamily="2" charset="-18"/>
      <p:regular r:id="rId14"/>
    </p:embeddedFont>
    <p:embeddedFont>
      <p:font typeface="Poppins Bold" panose="020B0604020202020204" charset="-18"/>
      <p:regular r:id="rId15"/>
    </p:embeddedFont>
    <p:embeddedFont>
      <p:font typeface="Poppins Italics" panose="020B0604020202020204" charset="-18"/>
      <p:regular r:id="rId16"/>
    </p:embeddedFont>
    <p:embeddedFont>
      <p:font typeface="Seymour One" panose="020B0604020202020204" charset="2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-6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90207" y="-5146240"/>
            <a:ext cx="9780415" cy="9780415"/>
          </a:xfrm>
          <a:custGeom>
            <a:avLst/>
            <a:gdLst/>
            <a:ahLst/>
            <a:cxnLst/>
            <a:rect l="l" t="t" r="r" b="b"/>
            <a:pathLst>
              <a:path w="9780415" h="9780415">
                <a:moveTo>
                  <a:pt x="0" y="0"/>
                </a:moveTo>
                <a:lnTo>
                  <a:pt x="9780414" y="0"/>
                </a:lnTo>
                <a:lnTo>
                  <a:pt x="9780414" y="9780415"/>
                </a:lnTo>
                <a:lnTo>
                  <a:pt x="0" y="9780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058794" y="8951211"/>
            <a:ext cx="4154093" cy="746415"/>
            <a:chOff x="0" y="0"/>
            <a:chExt cx="1094082" cy="1965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94082" cy="196587"/>
            </a:xfrm>
            <a:custGeom>
              <a:avLst/>
              <a:gdLst/>
              <a:ahLst/>
              <a:cxnLst/>
              <a:rect l="l" t="t" r="r" b="b"/>
              <a:pathLst>
                <a:path w="1094082" h="196587">
                  <a:moveTo>
                    <a:pt x="98293" y="0"/>
                  </a:moveTo>
                  <a:lnTo>
                    <a:pt x="995789" y="0"/>
                  </a:lnTo>
                  <a:cubicBezTo>
                    <a:pt x="1050075" y="0"/>
                    <a:pt x="1094082" y="44007"/>
                    <a:pt x="1094082" y="98293"/>
                  </a:cubicBezTo>
                  <a:lnTo>
                    <a:pt x="1094082" y="98293"/>
                  </a:lnTo>
                  <a:cubicBezTo>
                    <a:pt x="1094082" y="152579"/>
                    <a:pt x="1050075" y="196587"/>
                    <a:pt x="995789" y="196587"/>
                  </a:cubicBezTo>
                  <a:lnTo>
                    <a:pt x="98293" y="196587"/>
                  </a:lnTo>
                  <a:cubicBezTo>
                    <a:pt x="44007" y="196587"/>
                    <a:pt x="0" y="152579"/>
                    <a:pt x="0" y="98293"/>
                  </a:cubicBezTo>
                  <a:lnTo>
                    <a:pt x="0" y="98293"/>
                  </a:lnTo>
                  <a:cubicBezTo>
                    <a:pt x="0" y="44007"/>
                    <a:pt x="44007" y="0"/>
                    <a:pt x="98293" y="0"/>
                  </a:cubicBezTo>
                  <a:close/>
                </a:path>
              </a:pathLst>
            </a:custGeom>
            <a:solidFill>
              <a:srgbClr val="D7B9F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94082" cy="2346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192"/>
                </a:lnSpc>
                <a:spcBef>
                  <a:spcPct val="0"/>
                </a:spcBef>
              </a:pPr>
              <a:r>
                <a:rPr lang="en-US" sz="1566" spc="53">
                  <a:solidFill>
                    <a:srgbClr val="1E043F"/>
                  </a:solidFill>
                  <a:latin typeface="Poppins"/>
                  <a:ea typeface="Poppins"/>
                  <a:cs typeface="Poppins"/>
                  <a:sym typeface="Poppins"/>
                </a:rPr>
                <a:t>Email. cuchillomanuelcuchilo@gmail.com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1440925" y="1341319"/>
            <a:ext cx="6117172" cy="7609892"/>
          </a:xfrm>
          <a:custGeom>
            <a:avLst/>
            <a:gdLst/>
            <a:ahLst/>
            <a:cxnLst/>
            <a:rect l="l" t="t" r="r" b="b"/>
            <a:pathLst>
              <a:path w="6117172" h="7609892">
                <a:moveTo>
                  <a:pt x="0" y="0"/>
                </a:moveTo>
                <a:lnTo>
                  <a:pt x="6117172" y="0"/>
                </a:lnTo>
                <a:lnTo>
                  <a:pt x="6117172" y="7609892"/>
                </a:lnTo>
                <a:lnTo>
                  <a:pt x="0" y="7609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80" t="-6864" b="-18082"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8946254" y="-8564910"/>
            <a:ext cx="533266" cy="17888541"/>
          </a:xfrm>
          <a:custGeom>
            <a:avLst/>
            <a:gdLst/>
            <a:ahLst/>
            <a:cxnLst/>
            <a:rect l="l" t="t" r="r" b="b"/>
            <a:pathLst>
              <a:path w="533266" h="17888541">
                <a:moveTo>
                  <a:pt x="0" y="0"/>
                </a:moveTo>
                <a:lnTo>
                  <a:pt x="533267" y="0"/>
                </a:lnTo>
                <a:lnTo>
                  <a:pt x="533267" y="17888541"/>
                </a:lnTo>
                <a:lnTo>
                  <a:pt x="0" y="17888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025" r="-134108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3263357"/>
            <a:ext cx="11440925" cy="188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2"/>
              </a:lnSpc>
            </a:pPr>
            <a:r>
              <a:rPr lang="en-US" sz="10994" spc="175">
                <a:solidFill>
                  <a:srgbClr val="D7B9FC"/>
                </a:solidFill>
                <a:latin typeface="Mistrully"/>
                <a:ea typeface="Mistrully"/>
                <a:cs typeface="Mistrully"/>
                <a:sym typeface="Mistrully"/>
              </a:rPr>
              <a:t>why it is necesari?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8617" y="1787030"/>
            <a:ext cx="10896785" cy="141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7"/>
              </a:lnSpc>
            </a:pPr>
            <a:r>
              <a:rPr lang="en-US" sz="3948" spc="63">
                <a:solidFill>
                  <a:srgbClr val="D7B9FC"/>
                </a:solidFill>
                <a:latin typeface="Poppins"/>
                <a:ea typeface="Poppins"/>
                <a:cs typeface="Poppins"/>
                <a:sym typeface="Poppins"/>
              </a:rPr>
              <a:t>        </a:t>
            </a:r>
          </a:p>
          <a:p>
            <a:pPr algn="l">
              <a:lnSpc>
                <a:spcPts val="5527"/>
              </a:lnSpc>
            </a:pPr>
            <a:r>
              <a:rPr lang="en-US" sz="3948" spc="63">
                <a:solidFill>
                  <a:srgbClr val="D7B9FC"/>
                </a:solidFill>
                <a:latin typeface="Poppins"/>
                <a:ea typeface="Poppins"/>
                <a:cs typeface="Poppins"/>
                <a:sym typeface="Poppins"/>
              </a:rPr>
              <a:t>          SEMINAR ON SELF -EDUCATION</a:t>
            </a:r>
          </a:p>
        </p:txBody>
      </p:sp>
      <p:sp>
        <p:nvSpPr>
          <p:cNvPr id="10" name="Freeform 10"/>
          <p:cNvSpPr/>
          <p:nvPr/>
        </p:nvSpPr>
        <p:spPr>
          <a:xfrm rot="5400000">
            <a:off x="8877367" y="1076096"/>
            <a:ext cx="533266" cy="17888541"/>
          </a:xfrm>
          <a:custGeom>
            <a:avLst/>
            <a:gdLst/>
            <a:ahLst/>
            <a:cxnLst/>
            <a:rect l="l" t="t" r="r" b="b"/>
            <a:pathLst>
              <a:path w="533266" h="17888541">
                <a:moveTo>
                  <a:pt x="0" y="0"/>
                </a:moveTo>
                <a:lnTo>
                  <a:pt x="533266" y="0"/>
                </a:lnTo>
                <a:lnTo>
                  <a:pt x="533266" y="17888541"/>
                </a:lnTo>
                <a:lnTo>
                  <a:pt x="0" y="17888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025" r="-134108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13382" y="3273772"/>
            <a:ext cx="798541" cy="5452463"/>
            <a:chOff x="0" y="0"/>
            <a:chExt cx="210315" cy="14360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5" cy="1436040"/>
            </a:xfrm>
            <a:custGeom>
              <a:avLst/>
              <a:gdLst/>
              <a:ahLst/>
              <a:cxnLst/>
              <a:rect l="l" t="t" r="r" b="b"/>
              <a:pathLst>
                <a:path w="210315" h="1436040">
                  <a:moveTo>
                    <a:pt x="105158" y="0"/>
                  </a:moveTo>
                  <a:lnTo>
                    <a:pt x="105158" y="0"/>
                  </a:lnTo>
                  <a:cubicBezTo>
                    <a:pt x="163235" y="0"/>
                    <a:pt x="210315" y="47081"/>
                    <a:pt x="210315" y="105158"/>
                  </a:cubicBezTo>
                  <a:lnTo>
                    <a:pt x="210315" y="1330882"/>
                  </a:lnTo>
                  <a:cubicBezTo>
                    <a:pt x="210315" y="1388959"/>
                    <a:pt x="163235" y="1436040"/>
                    <a:pt x="105158" y="1436040"/>
                  </a:cubicBezTo>
                  <a:lnTo>
                    <a:pt x="105158" y="1436040"/>
                  </a:lnTo>
                  <a:cubicBezTo>
                    <a:pt x="47081" y="1436040"/>
                    <a:pt x="0" y="1388959"/>
                    <a:pt x="0" y="1330882"/>
                  </a:cubicBezTo>
                  <a:lnTo>
                    <a:pt x="0" y="105158"/>
                  </a:lnTo>
                  <a:cubicBezTo>
                    <a:pt x="0" y="47081"/>
                    <a:pt x="47081" y="0"/>
                    <a:pt x="105158" y="0"/>
                  </a:cubicBezTo>
                  <a:close/>
                </a:path>
              </a:pathLst>
            </a:custGeom>
            <a:solidFill>
              <a:srgbClr val="D7B9F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10315" cy="1521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15"/>
                </a:lnSpc>
              </a:pPr>
              <a:r>
                <a:rPr lang="en-US" sz="2725" spc="13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1</a:t>
              </a:r>
            </a:p>
            <a:p>
              <a:pPr algn="ctr">
                <a:lnSpc>
                  <a:spcPts val="3815"/>
                </a:lnSpc>
              </a:pPr>
              <a:r>
                <a:rPr lang="en-US" sz="2725" spc="13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  <a:p>
              <a:pPr algn="ctr">
                <a:lnSpc>
                  <a:spcPts val="3815"/>
                </a:lnSpc>
              </a:pPr>
              <a:endParaRPr lang="en-US" sz="2725" spc="13">
                <a:solidFill>
                  <a:srgbClr val="1E053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3815"/>
                </a:lnSpc>
              </a:pPr>
              <a:r>
                <a:rPr lang="en-US" sz="2725" spc="13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  <a:p>
              <a:pPr algn="ctr">
                <a:lnSpc>
                  <a:spcPts val="3815"/>
                </a:lnSpc>
              </a:pPr>
              <a:endParaRPr lang="en-US" sz="2725" spc="13">
                <a:solidFill>
                  <a:srgbClr val="1E053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3815"/>
                </a:lnSpc>
              </a:pPr>
              <a:r>
                <a:rPr lang="en-US" sz="2725" spc="13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  <a:p>
              <a:pPr algn="ctr">
                <a:lnSpc>
                  <a:spcPts val="3815"/>
                </a:lnSpc>
              </a:pPr>
              <a:r>
                <a:rPr lang="en-US" sz="2725" spc="13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  <a:p>
              <a:pPr algn="ctr">
                <a:lnSpc>
                  <a:spcPts val="3815"/>
                </a:lnSpc>
              </a:pPr>
              <a:r>
                <a:rPr lang="en-US" sz="2725" spc="13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  <a:p>
              <a:pPr algn="ctr">
                <a:lnSpc>
                  <a:spcPts val="3815"/>
                </a:lnSpc>
              </a:pPr>
              <a:endParaRPr lang="en-US" sz="2725" spc="13">
                <a:solidFill>
                  <a:srgbClr val="1E053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ctr">
                <a:lnSpc>
                  <a:spcPts val="3815"/>
                </a:lnSpc>
                <a:spcBef>
                  <a:spcPct val="0"/>
                </a:spcBef>
              </a:pPr>
              <a:endParaRPr lang="en-US" sz="2725" spc="13">
                <a:solidFill>
                  <a:srgbClr val="1E053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47396" y="1024687"/>
            <a:ext cx="6711904" cy="8233613"/>
            <a:chOff x="0" y="0"/>
            <a:chExt cx="696409" cy="8542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6409" cy="854297"/>
            </a:xfrm>
            <a:custGeom>
              <a:avLst/>
              <a:gdLst/>
              <a:ahLst/>
              <a:cxnLst/>
              <a:rect l="l" t="t" r="r" b="b"/>
              <a:pathLst>
                <a:path w="696409" h="854297">
                  <a:moveTo>
                    <a:pt x="115346" y="0"/>
                  </a:moveTo>
                  <a:lnTo>
                    <a:pt x="581063" y="0"/>
                  </a:lnTo>
                  <a:cubicBezTo>
                    <a:pt x="611654" y="0"/>
                    <a:pt x="640993" y="12153"/>
                    <a:pt x="662625" y="33784"/>
                  </a:cubicBezTo>
                  <a:cubicBezTo>
                    <a:pt x="684256" y="55416"/>
                    <a:pt x="696409" y="84754"/>
                    <a:pt x="696409" y="115346"/>
                  </a:cubicBezTo>
                  <a:lnTo>
                    <a:pt x="696409" y="738951"/>
                  </a:lnTo>
                  <a:cubicBezTo>
                    <a:pt x="696409" y="769543"/>
                    <a:pt x="684256" y="798882"/>
                    <a:pt x="662625" y="820513"/>
                  </a:cubicBezTo>
                  <a:cubicBezTo>
                    <a:pt x="640993" y="842145"/>
                    <a:pt x="611654" y="854297"/>
                    <a:pt x="581063" y="854297"/>
                  </a:cubicBezTo>
                  <a:lnTo>
                    <a:pt x="115346" y="854297"/>
                  </a:lnTo>
                  <a:cubicBezTo>
                    <a:pt x="84754" y="854297"/>
                    <a:pt x="55416" y="842145"/>
                    <a:pt x="33784" y="820513"/>
                  </a:cubicBezTo>
                  <a:cubicBezTo>
                    <a:pt x="12153" y="798882"/>
                    <a:pt x="0" y="769543"/>
                    <a:pt x="0" y="738951"/>
                  </a:cubicBezTo>
                  <a:lnTo>
                    <a:pt x="0" y="115346"/>
                  </a:lnTo>
                  <a:cubicBezTo>
                    <a:pt x="0" y="84754"/>
                    <a:pt x="12153" y="55416"/>
                    <a:pt x="33784" y="33784"/>
                  </a:cubicBezTo>
                  <a:cubicBezTo>
                    <a:pt x="55416" y="12153"/>
                    <a:pt x="84754" y="0"/>
                    <a:pt x="115346" y="0"/>
                  </a:cubicBezTo>
                  <a:close/>
                </a:path>
              </a:pathLst>
            </a:custGeom>
            <a:blipFill>
              <a:blip r:embed="rId2"/>
              <a:stretch>
                <a:fillRect l="-11335" r="-11335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6986696" y="2336638"/>
            <a:ext cx="545207" cy="54520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81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78596" y="8985696"/>
            <a:ext cx="545207" cy="54520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81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947613" y="3562147"/>
            <a:ext cx="6757992" cy="383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15"/>
              </a:lnSpc>
              <a:spcBef>
                <a:spcPct val="0"/>
              </a:spcBef>
            </a:pPr>
            <a:r>
              <a:rPr lang="en-US" sz="2725" u="none" strike="noStrike" spc="1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proyecto educativo misak (pem)</a:t>
            </a:r>
          </a:p>
          <a:p>
            <a:pPr marL="0" lvl="0" indent="0" algn="l">
              <a:lnSpc>
                <a:spcPts val="3815"/>
              </a:lnSpc>
              <a:spcBef>
                <a:spcPct val="0"/>
              </a:spcBef>
            </a:pPr>
            <a:r>
              <a:rPr lang="en-US" sz="2725" u="none" strike="noStrike" spc="1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 Conociendo nuestras educaciones propias.</a:t>
            </a:r>
          </a:p>
          <a:p>
            <a:pPr marL="0" lvl="0" indent="0" algn="l">
              <a:lnSpc>
                <a:spcPts val="3815"/>
              </a:lnSpc>
              <a:spcBef>
                <a:spcPct val="0"/>
              </a:spcBef>
            </a:pPr>
            <a:r>
              <a:rPr lang="en-US" sz="2725" u="none" strike="noStrike" spc="1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proceso de   ALA KUSREIK YA misak universidad</a:t>
            </a:r>
          </a:p>
          <a:p>
            <a:pPr marL="0" lvl="0" indent="0" algn="l">
              <a:lnSpc>
                <a:spcPts val="3815"/>
              </a:lnSpc>
              <a:spcBef>
                <a:spcPct val="0"/>
              </a:spcBef>
            </a:pPr>
            <a:r>
              <a:rPr lang="en-US" sz="2725" u="none" strike="noStrike" spc="1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Preguntas </a:t>
            </a:r>
          </a:p>
          <a:p>
            <a:pPr marL="0" lvl="0" indent="0" algn="l">
              <a:lnSpc>
                <a:spcPts val="3815"/>
              </a:lnSpc>
              <a:spcBef>
                <a:spcPct val="0"/>
              </a:spcBef>
            </a:pPr>
            <a:r>
              <a:rPr lang="en-US" sz="2725" u="none" strike="noStrike" spc="1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Conclusión general</a:t>
            </a:r>
          </a:p>
          <a:p>
            <a:pPr marL="0" lvl="0" indent="0" algn="l">
              <a:lnSpc>
                <a:spcPts val="3815"/>
              </a:lnSpc>
              <a:spcBef>
                <a:spcPct val="0"/>
              </a:spcBef>
            </a:pPr>
            <a:r>
              <a:rPr lang="en-US" sz="2725" u="none" strike="noStrike" spc="1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Libros misak - Material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13382" y="1446465"/>
            <a:ext cx="8634014" cy="1531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7"/>
              </a:lnSpc>
            </a:pPr>
            <a:r>
              <a:rPr lang="en-US" sz="4291" spc="68">
                <a:solidFill>
                  <a:srgbClr val="D7B9FC"/>
                </a:solidFill>
                <a:latin typeface="Poppins"/>
                <a:ea typeface="Poppins"/>
                <a:cs typeface="Poppins"/>
                <a:sym typeface="Poppins"/>
              </a:rPr>
              <a:t>  CONTENID</a:t>
            </a:r>
          </a:p>
          <a:p>
            <a:pPr algn="l">
              <a:lnSpc>
                <a:spcPts val="6007"/>
              </a:lnSpc>
            </a:pPr>
            <a:endParaRPr lang="en-US" sz="4291" spc="68">
              <a:solidFill>
                <a:srgbClr val="D7B9F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Freeform 15"/>
          <p:cNvSpPr/>
          <p:nvPr/>
        </p:nvSpPr>
        <p:spPr>
          <a:xfrm rot="5400000">
            <a:off x="8946254" y="-8564910"/>
            <a:ext cx="533266" cy="17888541"/>
          </a:xfrm>
          <a:custGeom>
            <a:avLst/>
            <a:gdLst/>
            <a:ahLst/>
            <a:cxnLst/>
            <a:rect l="l" t="t" r="r" b="b"/>
            <a:pathLst>
              <a:path w="533266" h="17888541">
                <a:moveTo>
                  <a:pt x="0" y="0"/>
                </a:moveTo>
                <a:lnTo>
                  <a:pt x="533267" y="0"/>
                </a:lnTo>
                <a:lnTo>
                  <a:pt x="533267" y="17888541"/>
                </a:lnTo>
                <a:lnTo>
                  <a:pt x="0" y="17888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025" r="-134108"/>
            </a:stretch>
          </a:blipFill>
        </p:spPr>
      </p:sp>
      <p:sp>
        <p:nvSpPr>
          <p:cNvPr id="16" name="Freeform 16"/>
          <p:cNvSpPr/>
          <p:nvPr/>
        </p:nvSpPr>
        <p:spPr>
          <a:xfrm rot="5400000">
            <a:off x="8691443" y="766586"/>
            <a:ext cx="905113" cy="17888541"/>
          </a:xfrm>
          <a:custGeom>
            <a:avLst/>
            <a:gdLst/>
            <a:ahLst/>
            <a:cxnLst/>
            <a:rect l="l" t="t" r="r" b="b"/>
            <a:pathLst>
              <a:path w="905113" h="17888541">
                <a:moveTo>
                  <a:pt x="0" y="0"/>
                </a:moveTo>
                <a:lnTo>
                  <a:pt x="905114" y="0"/>
                </a:lnTo>
                <a:lnTo>
                  <a:pt x="905114" y="17888541"/>
                </a:lnTo>
                <a:lnTo>
                  <a:pt x="0" y="17888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62" r="-37930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89132"/>
            <a:ext cx="17645590" cy="4396488"/>
            <a:chOff x="0" y="0"/>
            <a:chExt cx="2284749" cy="569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4749" cy="569257"/>
            </a:xfrm>
            <a:custGeom>
              <a:avLst/>
              <a:gdLst/>
              <a:ahLst/>
              <a:cxnLst/>
              <a:rect l="l" t="t" r="r" b="b"/>
              <a:pathLst>
                <a:path w="2284749" h="569257">
                  <a:moveTo>
                    <a:pt x="19744" y="0"/>
                  </a:moveTo>
                  <a:lnTo>
                    <a:pt x="2265005" y="0"/>
                  </a:lnTo>
                  <a:cubicBezTo>
                    <a:pt x="2270241" y="0"/>
                    <a:pt x="2275263" y="2080"/>
                    <a:pt x="2278966" y="5783"/>
                  </a:cubicBezTo>
                  <a:cubicBezTo>
                    <a:pt x="2282669" y="9485"/>
                    <a:pt x="2284749" y="14507"/>
                    <a:pt x="2284749" y="19744"/>
                  </a:cubicBezTo>
                  <a:lnTo>
                    <a:pt x="2284749" y="549513"/>
                  </a:lnTo>
                  <a:cubicBezTo>
                    <a:pt x="2284749" y="554750"/>
                    <a:pt x="2282669" y="559771"/>
                    <a:pt x="2278966" y="563474"/>
                  </a:cubicBezTo>
                  <a:cubicBezTo>
                    <a:pt x="2275263" y="567177"/>
                    <a:pt x="2270241" y="569257"/>
                    <a:pt x="2265005" y="569257"/>
                  </a:cubicBezTo>
                  <a:lnTo>
                    <a:pt x="19744" y="569257"/>
                  </a:lnTo>
                  <a:cubicBezTo>
                    <a:pt x="8839" y="569257"/>
                    <a:pt x="0" y="560417"/>
                    <a:pt x="0" y="549513"/>
                  </a:cubicBezTo>
                  <a:lnTo>
                    <a:pt x="0" y="19744"/>
                  </a:lnTo>
                  <a:cubicBezTo>
                    <a:pt x="0" y="8839"/>
                    <a:pt x="8839" y="0"/>
                    <a:pt x="19744" y="0"/>
                  </a:cubicBezTo>
                  <a:close/>
                </a:path>
              </a:pathLst>
            </a:custGeom>
            <a:blipFill>
              <a:blip r:embed="rId2"/>
              <a:stretch>
                <a:fillRect l="-27856" r="36568" b="-42782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9631753" y="4005927"/>
            <a:ext cx="7306210" cy="2517570"/>
            <a:chOff x="0" y="0"/>
            <a:chExt cx="1924269" cy="6630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24269" cy="663064"/>
            </a:xfrm>
            <a:custGeom>
              <a:avLst/>
              <a:gdLst/>
              <a:ahLst/>
              <a:cxnLst/>
              <a:rect l="l" t="t" r="r" b="b"/>
              <a:pathLst>
                <a:path w="1924269" h="663064">
                  <a:moveTo>
                    <a:pt x="54041" y="0"/>
                  </a:moveTo>
                  <a:lnTo>
                    <a:pt x="1870228" y="0"/>
                  </a:lnTo>
                  <a:cubicBezTo>
                    <a:pt x="1884561" y="0"/>
                    <a:pt x="1898306" y="5694"/>
                    <a:pt x="1908441" y="15828"/>
                  </a:cubicBezTo>
                  <a:cubicBezTo>
                    <a:pt x="1918576" y="25963"/>
                    <a:pt x="1924269" y="39709"/>
                    <a:pt x="1924269" y="54041"/>
                  </a:cubicBezTo>
                  <a:lnTo>
                    <a:pt x="1924269" y="609022"/>
                  </a:lnTo>
                  <a:cubicBezTo>
                    <a:pt x="1924269" y="623355"/>
                    <a:pt x="1918576" y="637101"/>
                    <a:pt x="1908441" y="647235"/>
                  </a:cubicBezTo>
                  <a:cubicBezTo>
                    <a:pt x="1898306" y="657370"/>
                    <a:pt x="1884561" y="663064"/>
                    <a:pt x="1870228" y="663064"/>
                  </a:cubicBezTo>
                  <a:lnTo>
                    <a:pt x="54041" y="663064"/>
                  </a:lnTo>
                  <a:cubicBezTo>
                    <a:pt x="39709" y="663064"/>
                    <a:pt x="25963" y="657370"/>
                    <a:pt x="15828" y="647235"/>
                  </a:cubicBezTo>
                  <a:cubicBezTo>
                    <a:pt x="5694" y="637101"/>
                    <a:pt x="0" y="623355"/>
                    <a:pt x="0" y="609022"/>
                  </a:cubicBezTo>
                  <a:lnTo>
                    <a:pt x="0" y="54041"/>
                  </a:lnTo>
                  <a:cubicBezTo>
                    <a:pt x="0" y="39709"/>
                    <a:pt x="5694" y="25963"/>
                    <a:pt x="15828" y="15828"/>
                  </a:cubicBezTo>
                  <a:cubicBezTo>
                    <a:pt x="25963" y="5694"/>
                    <a:pt x="39709" y="0"/>
                    <a:pt x="54041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924269" cy="7487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81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274903" y="4239164"/>
            <a:ext cx="1421988" cy="1995136"/>
          </a:xfrm>
          <a:custGeom>
            <a:avLst/>
            <a:gdLst/>
            <a:ahLst/>
            <a:cxnLst/>
            <a:rect l="l" t="t" r="r" b="b"/>
            <a:pathLst>
              <a:path w="1421988" h="1995136">
                <a:moveTo>
                  <a:pt x="0" y="0"/>
                </a:moveTo>
                <a:lnTo>
                  <a:pt x="1421988" y="0"/>
                </a:lnTo>
                <a:lnTo>
                  <a:pt x="1421988" y="1995137"/>
                </a:lnTo>
                <a:lnTo>
                  <a:pt x="0" y="1995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5427303" y="4391564"/>
            <a:ext cx="1421988" cy="1995136"/>
          </a:xfrm>
          <a:custGeom>
            <a:avLst/>
            <a:gdLst/>
            <a:ahLst/>
            <a:cxnLst/>
            <a:rect l="l" t="t" r="r" b="b"/>
            <a:pathLst>
              <a:path w="1421988" h="1995136">
                <a:moveTo>
                  <a:pt x="0" y="0"/>
                </a:moveTo>
                <a:lnTo>
                  <a:pt x="1421988" y="0"/>
                </a:lnTo>
                <a:lnTo>
                  <a:pt x="1421988" y="1995137"/>
                </a:lnTo>
                <a:lnTo>
                  <a:pt x="0" y="1995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10120281" y="4305813"/>
            <a:ext cx="4907734" cy="1860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69"/>
              </a:lnSpc>
              <a:spcBef>
                <a:spcPct val="0"/>
              </a:spcBef>
            </a:pPr>
            <a:r>
              <a:rPr lang="en-US" sz="2121" i="1" u="none" strike="noStrike" spc="10">
                <a:solidFill>
                  <a:srgbClr val="553084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Lorem ipsum dolor sit amet, consectetur adipiscing elit. Quisque ullamcorper gravida mauris pharetra viverra. Ut tempus mauris velit, vitae aliquet tellus consequat.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21205" y="3771808"/>
            <a:ext cx="17645590" cy="6515192"/>
            <a:chOff x="0" y="0"/>
            <a:chExt cx="2284749" cy="8435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84749" cy="843586"/>
            </a:xfrm>
            <a:custGeom>
              <a:avLst/>
              <a:gdLst/>
              <a:ahLst/>
              <a:cxnLst/>
              <a:rect l="l" t="t" r="r" b="b"/>
              <a:pathLst>
                <a:path w="2284749" h="843586">
                  <a:moveTo>
                    <a:pt x="19744" y="0"/>
                  </a:moveTo>
                  <a:lnTo>
                    <a:pt x="2265005" y="0"/>
                  </a:lnTo>
                  <a:cubicBezTo>
                    <a:pt x="2270241" y="0"/>
                    <a:pt x="2275263" y="2080"/>
                    <a:pt x="2278966" y="5783"/>
                  </a:cubicBezTo>
                  <a:cubicBezTo>
                    <a:pt x="2282669" y="9485"/>
                    <a:pt x="2284749" y="14507"/>
                    <a:pt x="2284749" y="19744"/>
                  </a:cubicBezTo>
                  <a:lnTo>
                    <a:pt x="2284749" y="823843"/>
                  </a:lnTo>
                  <a:cubicBezTo>
                    <a:pt x="2284749" y="834747"/>
                    <a:pt x="2275909" y="843586"/>
                    <a:pt x="2265005" y="843586"/>
                  </a:cubicBezTo>
                  <a:lnTo>
                    <a:pt x="19744" y="843586"/>
                  </a:lnTo>
                  <a:cubicBezTo>
                    <a:pt x="14507" y="843586"/>
                    <a:pt x="9485" y="841506"/>
                    <a:pt x="5783" y="837803"/>
                  </a:cubicBezTo>
                  <a:cubicBezTo>
                    <a:pt x="2080" y="834101"/>
                    <a:pt x="0" y="829079"/>
                    <a:pt x="0" y="823843"/>
                  </a:cubicBezTo>
                  <a:lnTo>
                    <a:pt x="0" y="19744"/>
                  </a:lnTo>
                  <a:cubicBezTo>
                    <a:pt x="0" y="8839"/>
                    <a:pt x="8839" y="0"/>
                    <a:pt x="19744" y="0"/>
                  </a:cubicBezTo>
                  <a:close/>
                </a:path>
              </a:pathLst>
            </a:custGeom>
            <a:blipFill>
              <a:blip r:embed="rId4"/>
              <a:stretch>
                <a:fillRect t="-85418" b="-85418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729016" y="1845131"/>
            <a:ext cx="13545887" cy="192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80"/>
              </a:lnSpc>
              <a:spcBef>
                <a:spcPct val="0"/>
              </a:spcBef>
            </a:pPr>
            <a:r>
              <a:rPr lang="en-US" sz="2700" spc="4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la misak uducacion debe ser ciclico enrrollar constantemente en crecimiento de conocimientos, como la planta  de frijol la cual en su crecimiento siempre se eleva y enrrolla  hacia la derecha cosecuentemente.  recorre en su tiempo y su espacio en forma de espiral</a:t>
            </a:r>
            <a:r>
              <a:rPr lang="en-US" sz="2700" u="none" strike="noStrike" spc="4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61221" y="179297"/>
            <a:ext cx="5523148" cy="849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8"/>
              </a:lnSpc>
            </a:pPr>
            <a:r>
              <a:rPr lang="en-US" sz="4698" spc="75">
                <a:solidFill>
                  <a:srgbClr val="D7B9FC"/>
                </a:solidFill>
                <a:latin typeface="Poppins"/>
                <a:ea typeface="Poppins"/>
                <a:cs typeface="Poppins"/>
                <a:sym typeface="Poppins"/>
              </a:rPr>
              <a:t>WELCOME END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25513" y="866775"/>
            <a:ext cx="6794564" cy="1054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86"/>
              </a:lnSpc>
              <a:spcBef>
                <a:spcPct val="0"/>
              </a:spcBef>
            </a:pPr>
            <a:r>
              <a:rPr lang="en-US" sz="5919" b="1" spc="94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INTRUDUCTION</a:t>
            </a:r>
          </a:p>
        </p:txBody>
      </p:sp>
      <p:sp>
        <p:nvSpPr>
          <p:cNvPr id="15" name="Freeform 15"/>
          <p:cNvSpPr/>
          <p:nvPr/>
        </p:nvSpPr>
        <p:spPr>
          <a:xfrm rot="8506135">
            <a:off x="17823280" y="-1522454"/>
            <a:ext cx="1205128" cy="9451645"/>
          </a:xfrm>
          <a:custGeom>
            <a:avLst/>
            <a:gdLst/>
            <a:ahLst/>
            <a:cxnLst/>
            <a:rect l="l" t="t" r="r" b="b"/>
            <a:pathLst>
              <a:path w="1205128" h="9451645">
                <a:moveTo>
                  <a:pt x="0" y="0"/>
                </a:moveTo>
                <a:lnTo>
                  <a:pt x="1205128" y="0"/>
                </a:lnTo>
                <a:lnTo>
                  <a:pt x="1205128" y="9451645"/>
                </a:lnTo>
                <a:lnTo>
                  <a:pt x="0" y="9451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02" b="-25002"/>
            </a:stretch>
          </a:blipFill>
        </p:spPr>
      </p:sp>
      <p:sp>
        <p:nvSpPr>
          <p:cNvPr id="16" name="Freeform 16"/>
          <p:cNvSpPr/>
          <p:nvPr/>
        </p:nvSpPr>
        <p:spPr>
          <a:xfrm rot="-8693007">
            <a:off x="-281359" y="-1970063"/>
            <a:ext cx="1205128" cy="9451645"/>
          </a:xfrm>
          <a:custGeom>
            <a:avLst/>
            <a:gdLst/>
            <a:ahLst/>
            <a:cxnLst/>
            <a:rect l="l" t="t" r="r" b="b"/>
            <a:pathLst>
              <a:path w="1205128" h="9451645">
                <a:moveTo>
                  <a:pt x="0" y="0"/>
                </a:moveTo>
                <a:lnTo>
                  <a:pt x="1205128" y="0"/>
                </a:lnTo>
                <a:lnTo>
                  <a:pt x="1205128" y="9451645"/>
                </a:lnTo>
                <a:lnTo>
                  <a:pt x="0" y="9451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002" b="-25002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341917" y="6150790"/>
            <a:ext cx="0" cy="3493583"/>
          </a:xfrm>
          <a:prstGeom prst="line">
            <a:avLst/>
          </a:prstGeom>
          <a:ln w="47625" cap="flat">
            <a:solidFill>
              <a:srgbClr val="D7B9F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6870279" y="5998390"/>
            <a:ext cx="0" cy="3493583"/>
          </a:xfrm>
          <a:prstGeom prst="line">
            <a:avLst/>
          </a:prstGeom>
          <a:ln w="47625" cap="flat">
            <a:solidFill>
              <a:srgbClr val="D7B9F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2332239" y="5998390"/>
            <a:ext cx="0" cy="3493583"/>
          </a:xfrm>
          <a:prstGeom prst="line">
            <a:avLst/>
          </a:prstGeom>
          <a:ln w="47625" cap="flat">
            <a:solidFill>
              <a:srgbClr val="D7B9F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2021976" y="6103165"/>
            <a:ext cx="1766965" cy="126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76"/>
              </a:lnSpc>
              <a:spcBef>
                <a:spcPct val="0"/>
              </a:spcBef>
            </a:pPr>
            <a:r>
              <a:rPr lang="en-US" sz="7054" b="1" u="none" strike="noStrike" spc="112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75066" y="6103165"/>
            <a:ext cx="1766965" cy="126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76"/>
              </a:lnSpc>
              <a:spcBef>
                <a:spcPct val="0"/>
              </a:spcBef>
            </a:pPr>
            <a:r>
              <a:rPr lang="en-US" sz="7054" b="1" spc="112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92477" y="6103165"/>
            <a:ext cx="1766965" cy="126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76"/>
              </a:lnSpc>
              <a:spcBef>
                <a:spcPct val="0"/>
              </a:spcBef>
            </a:pPr>
            <a:r>
              <a:rPr lang="en-US" sz="7054" b="1" spc="112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386290" y="-579382"/>
            <a:ext cx="18921180" cy="4705099"/>
            <a:chOff x="0" y="0"/>
            <a:chExt cx="2449912" cy="6092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49912" cy="609216"/>
            </a:xfrm>
            <a:custGeom>
              <a:avLst/>
              <a:gdLst/>
              <a:ahLst/>
              <a:cxnLst/>
              <a:rect l="l" t="t" r="r" b="b"/>
              <a:pathLst>
                <a:path w="2449912" h="609216">
                  <a:moveTo>
                    <a:pt x="18413" y="0"/>
                  </a:moveTo>
                  <a:lnTo>
                    <a:pt x="2431499" y="0"/>
                  </a:lnTo>
                  <a:cubicBezTo>
                    <a:pt x="2441668" y="0"/>
                    <a:pt x="2449912" y="8244"/>
                    <a:pt x="2449912" y="18413"/>
                  </a:cubicBezTo>
                  <a:lnTo>
                    <a:pt x="2449912" y="590803"/>
                  </a:lnTo>
                  <a:cubicBezTo>
                    <a:pt x="2449912" y="600972"/>
                    <a:pt x="2441668" y="609216"/>
                    <a:pt x="2431499" y="609216"/>
                  </a:cubicBezTo>
                  <a:lnTo>
                    <a:pt x="18413" y="609216"/>
                  </a:lnTo>
                  <a:cubicBezTo>
                    <a:pt x="8244" y="609216"/>
                    <a:pt x="0" y="600972"/>
                    <a:pt x="0" y="590803"/>
                  </a:cubicBezTo>
                  <a:lnTo>
                    <a:pt x="0" y="18413"/>
                  </a:lnTo>
                  <a:cubicBezTo>
                    <a:pt x="0" y="8244"/>
                    <a:pt x="8244" y="0"/>
                    <a:pt x="18413" y="0"/>
                  </a:cubicBezTo>
                  <a:close/>
                </a:path>
              </a:pathLst>
            </a:custGeom>
            <a:blipFill>
              <a:blip r:embed="rId2"/>
              <a:stretch>
                <a:fillRect t="-83963" b="-83963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1839934" y="4573976"/>
            <a:ext cx="14608132" cy="97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67"/>
              </a:lnSpc>
              <a:spcBef>
                <a:spcPct val="0"/>
              </a:spcBef>
            </a:pPr>
            <a:r>
              <a:rPr lang="en-US" sz="5405" b="1" spc="86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 DE LA CONFERENCIA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6009368" y="3853113"/>
            <a:ext cx="545207" cy="54520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81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233890" y="-426982"/>
            <a:ext cx="18921180" cy="6425373"/>
            <a:chOff x="0" y="0"/>
            <a:chExt cx="2449912" cy="8319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49912" cy="831956"/>
            </a:xfrm>
            <a:custGeom>
              <a:avLst/>
              <a:gdLst/>
              <a:ahLst/>
              <a:cxnLst/>
              <a:rect l="l" t="t" r="r" b="b"/>
              <a:pathLst>
                <a:path w="2449912" h="831956">
                  <a:moveTo>
                    <a:pt x="18413" y="0"/>
                  </a:moveTo>
                  <a:lnTo>
                    <a:pt x="2431499" y="0"/>
                  </a:lnTo>
                  <a:cubicBezTo>
                    <a:pt x="2441668" y="0"/>
                    <a:pt x="2449912" y="8244"/>
                    <a:pt x="2449912" y="18413"/>
                  </a:cubicBezTo>
                  <a:lnTo>
                    <a:pt x="2449912" y="813544"/>
                  </a:lnTo>
                  <a:cubicBezTo>
                    <a:pt x="2449912" y="823713"/>
                    <a:pt x="2441668" y="831956"/>
                    <a:pt x="2431499" y="831956"/>
                  </a:cubicBezTo>
                  <a:lnTo>
                    <a:pt x="18413" y="831956"/>
                  </a:lnTo>
                  <a:cubicBezTo>
                    <a:pt x="8244" y="831956"/>
                    <a:pt x="0" y="823713"/>
                    <a:pt x="0" y="813544"/>
                  </a:cubicBezTo>
                  <a:lnTo>
                    <a:pt x="0" y="18413"/>
                  </a:lnTo>
                  <a:cubicBezTo>
                    <a:pt x="0" y="8244"/>
                    <a:pt x="8244" y="0"/>
                    <a:pt x="18413" y="0"/>
                  </a:cubicBezTo>
                  <a:close/>
                </a:path>
              </a:pathLst>
            </a:custGeom>
            <a:blipFill>
              <a:blip r:embed="rId2"/>
              <a:stretch>
                <a:fillRect t="-48097" b="-48097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-81490" y="-274582"/>
            <a:ext cx="18921180" cy="6425373"/>
            <a:chOff x="0" y="0"/>
            <a:chExt cx="2449912" cy="8319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49912" cy="831956"/>
            </a:xfrm>
            <a:custGeom>
              <a:avLst/>
              <a:gdLst/>
              <a:ahLst/>
              <a:cxnLst/>
              <a:rect l="l" t="t" r="r" b="b"/>
              <a:pathLst>
                <a:path w="2449912" h="831956">
                  <a:moveTo>
                    <a:pt x="18413" y="0"/>
                  </a:moveTo>
                  <a:lnTo>
                    <a:pt x="2431499" y="0"/>
                  </a:lnTo>
                  <a:cubicBezTo>
                    <a:pt x="2441668" y="0"/>
                    <a:pt x="2449912" y="8244"/>
                    <a:pt x="2449912" y="18413"/>
                  </a:cubicBezTo>
                  <a:lnTo>
                    <a:pt x="2449912" y="813544"/>
                  </a:lnTo>
                  <a:cubicBezTo>
                    <a:pt x="2449912" y="823713"/>
                    <a:pt x="2441668" y="831956"/>
                    <a:pt x="2431499" y="831956"/>
                  </a:cubicBezTo>
                  <a:lnTo>
                    <a:pt x="18413" y="831956"/>
                  </a:lnTo>
                  <a:cubicBezTo>
                    <a:pt x="8244" y="831956"/>
                    <a:pt x="0" y="823713"/>
                    <a:pt x="0" y="813544"/>
                  </a:cubicBezTo>
                  <a:lnTo>
                    <a:pt x="0" y="18413"/>
                  </a:lnTo>
                  <a:cubicBezTo>
                    <a:pt x="0" y="8244"/>
                    <a:pt x="8244" y="0"/>
                    <a:pt x="18413" y="0"/>
                  </a:cubicBezTo>
                  <a:close/>
                </a:path>
              </a:pathLst>
            </a:custGeom>
            <a:blipFill>
              <a:blip r:embed="rId2"/>
              <a:stretch>
                <a:fillRect t="-48097" b="-48097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70910" y="-122182"/>
            <a:ext cx="18921180" cy="6425373"/>
            <a:chOff x="0" y="0"/>
            <a:chExt cx="2449912" cy="83195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49912" cy="831956"/>
            </a:xfrm>
            <a:custGeom>
              <a:avLst/>
              <a:gdLst/>
              <a:ahLst/>
              <a:cxnLst/>
              <a:rect l="l" t="t" r="r" b="b"/>
              <a:pathLst>
                <a:path w="2449912" h="831956">
                  <a:moveTo>
                    <a:pt x="18413" y="0"/>
                  </a:moveTo>
                  <a:lnTo>
                    <a:pt x="2431499" y="0"/>
                  </a:lnTo>
                  <a:cubicBezTo>
                    <a:pt x="2441668" y="0"/>
                    <a:pt x="2449912" y="8244"/>
                    <a:pt x="2449912" y="18413"/>
                  </a:cubicBezTo>
                  <a:lnTo>
                    <a:pt x="2449912" y="813544"/>
                  </a:lnTo>
                  <a:cubicBezTo>
                    <a:pt x="2449912" y="823713"/>
                    <a:pt x="2441668" y="831956"/>
                    <a:pt x="2431499" y="831956"/>
                  </a:cubicBezTo>
                  <a:lnTo>
                    <a:pt x="18413" y="831956"/>
                  </a:lnTo>
                  <a:cubicBezTo>
                    <a:pt x="8244" y="831956"/>
                    <a:pt x="0" y="823713"/>
                    <a:pt x="0" y="813544"/>
                  </a:cubicBezTo>
                  <a:lnTo>
                    <a:pt x="0" y="18413"/>
                  </a:lnTo>
                  <a:cubicBezTo>
                    <a:pt x="0" y="8244"/>
                    <a:pt x="8244" y="0"/>
                    <a:pt x="18413" y="0"/>
                  </a:cubicBezTo>
                  <a:close/>
                </a:path>
              </a:pathLst>
            </a:custGeom>
            <a:blipFill>
              <a:blip r:embed="rId2"/>
              <a:stretch>
                <a:fillRect t="-48097" b="-48097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223310" y="30218"/>
            <a:ext cx="18921180" cy="6425373"/>
            <a:chOff x="0" y="0"/>
            <a:chExt cx="2449912" cy="83195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449912" cy="831956"/>
            </a:xfrm>
            <a:custGeom>
              <a:avLst/>
              <a:gdLst/>
              <a:ahLst/>
              <a:cxnLst/>
              <a:rect l="l" t="t" r="r" b="b"/>
              <a:pathLst>
                <a:path w="2449912" h="831956">
                  <a:moveTo>
                    <a:pt x="18413" y="0"/>
                  </a:moveTo>
                  <a:lnTo>
                    <a:pt x="2431499" y="0"/>
                  </a:lnTo>
                  <a:cubicBezTo>
                    <a:pt x="2441668" y="0"/>
                    <a:pt x="2449912" y="8244"/>
                    <a:pt x="2449912" y="18413"/>
                  </a:cubicBezTo>
                  <a:lnTo>
                    <a:pt x="2449912" y="813544"/>
                  </a:lnTo>
                  <a:cubicBezTo>
                    <a:pt x="2449912" y="823713"/>
                    <a:pt x="2441668" y="831956"/>
                    <a:pt x="2431499" y="831956"/>
                  </a:cubicBezTo>
                  <a:lnTo>
                    <a:pt x="18413" y="831956"/>
                  </a:lnTo>
                  <a:cubicBezTo>
                    <a:pt x="8244" y="831956"/>
                    <a:pt x="0" y="823713"/>
                    <a:pt x="0" y="813544"/>
                  </a:cubicBezTo>
                  <a:lnTo>
                    <a:pt x="0" y="18413"/>
                  </a:lnTo>
                  <a:cubicBezTo>
                    <a:pt x="0" y="8244"/>
                    <a:pt x="8244" y="0"/>
                    <a:pt x="18413" y="0"/>
                  </a:cubicBezTo>
                  <a:close/>
                </a:path>
              </a:pathLst>
            </a:custGeom>
            <a:blipFill>
              <a:blip r:embed="rId2"/>
              <a:stretch>
                <a:fillRect t="-48097" b="-48097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-327406" y="-1304415"/>
            <a:ext cx="19413012" cy="7720828"/>
            <a:chOff x="0" y="0"/>
            <a:chExt cx="3561074" cy="141628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561074" cy="1416289"/>
            </a:xfrm>
            <a:custGeom>
              <a:avLst/>
              <a:gdLst/>
              <a:ahLst/>
              <a:cxnLst/>
              <a:rect l="l" t="t" r="r" b="b"/>
              <a:pathLst>
                <a:path w="3561074" h="1416289">
                  <a:moveTo>
                    <a:pt x="17946" y="0"/>
                  </a:moveTo>
                  <a:lnTo>
                    <a:pt x="3543128" y="0"/>
                  </a:lnTo>
                  <a:cubicBezTo>
                    <a:pt x="3553039" y="0"/>
                    <a:pt x="3561074" y="8035"/>
                    <a:pt x="3561074" y="17946"/>
                  </a:cubicBezTo>
                  <a:lnTo>
                    <a:pt x="3561074" y="1398343"/>
                  </a:lnTo>
                  <a:cubicBezTo>
                    <a:pt x="3561074" y="1408255"/>
                    <a:pt x="3553039" y="1416289"/>
                    <a:pt x="3543128" y="1416289"/>
                  </a:cubicBezTo>
                  <a:lnTo>
                    <a:pt x="17946" y="1416289"/>
                  </a:lnTo>
                  <a:cubicBezTo>
                    <a:pt x="13186" y="1416289"/>
                    <a:pt x="8622" y="1414399"/>
                    <a:pt x="5256" y="1411033"/>
                  </a:cubicBezTo>
                  <a:cubicBezTo>
                    <a:pt x="1891" y="1407668"/>
                    <a:pt x="0" y="1403103"/>
                    <a:pt x="0" y="1398343"/>
                  </a:cubicBezTo>
                  <a:lnTo>
                    <a:pt x="0" y="17946"/>
                  </a:lnTo>
                  <a:cubicBezTo>
                    <a:pt x="0" y="13186"/>
                    <a:pt x="1891" y="8622"/>
                    <a:pt x="5256" y="5256"/>
                  </a:cubicBezTo>
                  <a:cubicBezTo>
                    <a:pt x="8622" y="1891"/>
                    <a:pt x="13186" y="0"/>
                    <a:pt x="17946" y="0"/>
                  </a:cubicBezTo>
                  <a:close/>
                </a:path>
              </a:pathLst>
            </a:custGeom>
            <a:blipFill>
              <a:blip r:embed="rId3"/>
              <a:stretch>
                <a:fillRect t="-75718" b="-75718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sp>
        <p:nvSpPr>
          <p:cNvPr id="24" name="Freeform 24"/>
          <p:cNvSpPr/>
          <p:nvPr/>
        </p:nvSpPr>
        <p:spPr>
          <a:xfrm>
            <a:off x="16554575" y="-426982"/>
            <a:ext cx="2132715" cy="2456453"/>
          </a:xfrm>
          <a:custGeom>
            <a:avLst/>
            <a:gdLst/>
            <a:ahLst/>
            <a:cxnLst/>
            <a:rect l="l" t="t" r="r" b="b"/>
            <a:pathLst>
              <a:path w="2132715" h="2456453">
                <a:moveTo>
                  <a:pt x="0" y="0"/>
                </a:moveTo>
                <a:lnTo>
                  <a:pt x="2132715" y="0"/>
                </a:lnTo>
                <a:lnTo>
                  <a:pt x="2132715" y="2456453"/>
                </a:lnTo>
                <a:lnTo>
                  <a:pt x="0" y="24564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5904" r="-17465" b="-10075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51455" y="7531971"/>
            <a:ext cx="6126499" cy="1993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126"/>
              </a:lnSpc>
              <a:spcBef>
                <a:spcPct val="0"/>
              </a:spcBef>
            </a:pPr>
            <a:r>
              <a:rPr lang="en-US" sz="2233" spc="3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the family debe dar mucha importancia  a los valores propios de la cultura misak</a:t>
            </a:r>
            <a:r>
              <a:rPr lang="en-US" sz="2233" u="none" strike="noStrike" spc="3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.y es la responsable  de trasmitir  los valores culturales  los conocimientos y los saberes propios.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60791" y="7541496"/>
            <a:ext cx="4966660" cy="263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64"/>
              </a:lnSpc>
              <a:spcBef>
                <a:spcPct val="0"/>
              </a:spcBef>
            </a:pPr>
            <a:r>
              <a:rPr lang="en-US" sz="2117" spc="3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En los establecimientos educativos cnnsta de un equipo de dinamizadores que aportan al fortalecimiento de la identidad cultural que fomente la convivencia armonica y resalte las practicas y costombres  nuestras.</a:t>
            </a:r>
            <a:r>
              <a:rPr lang="en-US" sz="2117" u="none" strike="noStrike" spc="33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537027" y="7491276"/>
            <a:ext cx="5375584" cy="252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1"/>
              </a:lnSpc>
              <a:spcBef>
                <a:spcPct val="0"/>
              </a:spcBef>
            </a:pPr>
            <a:r>
              <a:rPr lang="en-US" sz="2394" u="none" strike="noStrike" spc="38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proposito:  rrecorrer el territorio como fundamento  de vida y sus principios y así; fortalecer la ciencia milenaria como legado para la pervivencia cultural pueblo misak.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7796" y="6854904"/>
            <a:ext cx="6036910" cy="642989"/>
            <a:chOff x="0" y="0"/>
            <a:chExt cx="1589968" cy="1693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89968" cy="169347"/>
            </a:xfrm>
            <a:custGeom>
              <a:avLst/>
              <a:gdLst/>
              <a:ahLst/>
              <a:cxnLst/>
              <a:rect l="l" t="t" r="r" b="b"/>
              <a:pathLst>
                <a:path w="1589968" h="169347">
                  <a:moveTo>
                    <a:pt x="84673" y="0"/>
                  </a:moveTo>
                  <a:lnTo>
                    <a:pt x="1505295" y="0"/>
                  </a:lnTo>
                  <a:cubicBezTo>
                    <a:pt x="1527752" y="0"/>
                    <a:pt x="1549289" y="8921"/>
                    <a:pt x="1565168" y="24800"/>
                  </a:cubicBezTo>
                  <a:cubicBezTo>
                    <a:pt x="1581047" y="40680"/>
                    <a:pt x="1589968" y="62217"/>
                    <a:pt x="1589968" y="84673"/>
                  </a:cubicBezTo>
                  <a:lnTo>
                    <a:pt x="1589968" y="84673"/>
                  </a:lnTo>
                  <a:cubicBezTo>
                    <a:pt x="1589968" y="107130"/>
                    <a:pt x="1581047" y="128667"/>
                    <a:pt x="1565168" y="144547"/>
                  </a:cubicBezTo>
                  <a:cubicBezTo>
                    <a:pt x="1549289" y="160426"/>
                    <a:pt x="1527752" y="169347"/>
                    <a:pt x="1505295" y="169347"/>
                  </a:cubicBezTo>
                  <a:lnTo>
                    <a:pt x="84673" y="169347"/>
                  </a:lnTo>
                  <a:cubicBezTo>
                    <a:pt x="62217" y="169347"/>
                    <a:pt x="40680" y="160426"/>
                    <a:pt x="24800" y="144547"/>
                  </a:cubicBezTo>
                  <a:cubicBezTo>
                    <a:pt x="8921" y="128667"/>
                    <a:pt x="0" y="107130"/>
                    <a:pt x="0" y="84673"/>
                  </a:cubicBezTo>
                  <a:lnTo>
                    <a:pt x="0" y="84673"/>
                  </a:lnTo>
                  <a:cubicBezTo>
                    <a:pt x="0" y="62217"/>
                    <a:pt x="8921" y="40680"/>
                    <a:pt x="24800" y="24800"/>
                  </a:cubicBezTo>
                  <a:cubicBezTo>
                    <a:pt x="40680" y="8921"/>
                    <a:pt x="62217" y="0"/>
                    <a:pt x="84673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589968" cy="23602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95"/>
                </a:lnSpc>
                <a:spcBef>
                  <a:spcPct val="0"/>
                </a:spcBef>
              </a:pPr>
              <a:r>
                <a:rPr lang="en-US" sz="2425" b="1" spc="12">
                  <a:solidFill>
                    <a:srgbClr val="1E05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ESTRUCTURA ADMINISTRATIVA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936251" y="426947"/>
            <a:ext cx="11611515" cy="601753"/>
            <a:chOff x="0" y="0"/>
            <a:chExt cx="3058177" cy="1584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58177" cy="158486"/>
            </a:xfrm>
            <a:custGeom>
              <a:avLst/>
              <a:gdLst/>
              <a:ahLst/>
              <a:cxnLst/>
              <a:rect l="l" t="t" r="r" b="b"/>
              <a:pathLst>
                <a:path w="3058177" h="158486">
                  <a:moveTo>
                    <a:pt x="63341" y="0"/>
                  </a:moveTo>
                  <a:lnTo>
                    <a:pt x="2994836" y="0"/>
                  </a:lnTo>
                  <a:cubicBezTo>
                    <a:pt x="3011635" y="0"/>
                    <a:pt x="3027746" y="6673"/>
                    <a:pt x="3039625" y="18552"/>
                  </a:cubicBezTo>
                  <a:cubicBezTo>
                    <a:pt x="3051503" y="30431"/>
                    <a:pt x="3058177" y="46542"/>
                    <a:pt x="3058177" y="63341"/>
                  </a:cubicBezTo>
                  <a:lnTo>
                    <a:pt x="3058177" y="95146"/>
                  </a:lnTo>
                  <a:cubicBezTo>
                    <a:pt x="3058177" y="130128"/>
                    <a:pt x="3029818" y="158486"/>
                    <a:pt x="2994836" y="158486"/>
                  </a:cubicBezTo>
                  <a:lnTo>
                    <a:pt x="63341" y="158486"/>
                  </a:lnTo>
                  <a:cubicBezTo>
                    <a:pt x="46542" y="158486"/>
                    <a:pt x="30431" y="151813"/>
                    <a:pt x="18552" y="139934"/>
                  </a:cubicBezTo>
                  <a:cubicBezTo>
                    <a:pt x="6673" y="128056"/>
                    <a:pt x="0" y="111945"/>
                    <a:pt x="0" y="95146"/>
                  </a:cubicBezTo>
                  <a:lnTo>
                    <a:pt x="0" y="63341"/>
                  </a:lnTo>
                  <a:cubicBezTo>
                    <a:pt x="0" y="46542"/>
                    <a:pt x="6673" y="30431"/>
                    <a:pt x="18552" y="18552"/>
                  </a:cubicBezTo>
                  <a:cubicBezTo>
                    <a:pt x="30431" y="6673"/>
                    <a:pt x="46542" y="0"/>
                    <a:pt x="63341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058177" cy="2251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95"/>
                </a:lnSpc>
                <a:spcBef>
                  <a:spcPct val="0"/>
                </a:spcBef>
              </a:pPr>
              <a:r>
                <a:rPr lang="en-US" sz="2425" b="1" spc="12">
                  <a:solidFill>
                    <a:srgbClr val="1E05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PROCESO DE AUTORIDAD GOBIERNO PROPIO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547396" y="1024687"/>
            <a:ext cx="6711904" cy="4118813"/>
            <a:chOff x="0" y="0"/>
            <a:chExt cx="696409" cy="427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6409" cy="427357"/>
            </a:xfrm>
            <a:custGeom>
              <a:avLst/>
              <a:gdLst/>
              <a:ahLst/>
              <a:cxnLst/>
              <a:rect l="l" t="t" r="r" b="b"/>
              <a:pathLst>
                <a:path w="696409" h="427357">
                  <a:moveTo>
                    <a:pt x="115346" y="0"/>
                  </a:moveTo>
                  <a:lnTo>
                    <a:pt x="581063" y="0"/>
                  </a:lnTo>
                  <a:cubicBezTo>
                    <a:pt x="611654" y="0"/>
                    <a:pt x="640993" y="12153"/>
                    <a:pt x="662625" y="33784"/>
                  </a:cubicBezTo>
                  <a:cubicBezTo>
                    <a:pt x="684256" y="55416"/>
                    <a:pt x="696409" y="84754"/>
                    <a:pt x="696409" y="115346"/>
                  </a:cubicBezTo>
                  <a:lnTo>
                    <a:pt x="696409" y="312011"/>
                  </a:lnTo>
                  <a:cubicBezTo>
                    <a:pt x="696409" y="342602"/>
                    <a:pt x="684256" y="371941"/>
                    <a:pt x="662625" y="393573"/>
                  </a:cubicBezTo>
                  <a:cubicBezTo>
                    <a:pt x="640993" y="415204"/>
                    <a:pt x="611654" y="427357"/>
                    <a:pt x="581063" y="427357"/>
                  </a:cubicBezTo>
                  <a:lnTo>
                    <a:pt x="115346" y="427357"/>
                  </a:lnTo>
                  <a:cubicBezTo>
                    <a:pt x="84754" y="427357"/>
                    <a:pt x="55416" y="415204"/>
                    <a:pt x="33784" y="393573"/>
                  </a:cubicBezTo>
                  <a:cubicBezTo>
                    <a:pt x="12153" y="371941"/>
                    <a:pt x="0" y="342602"/>
                    <a:pt x="0" y="312011"/>
                  </a:cubicBezTo>
                  <a:lnTo>
                    <a:pt x="0" y="115346"/>
                  </a:lnTo>
                  <a:cubicBezTo>
                    <a:pt x="0" y="84754"/>
                    <a:pt x="12153" y="55416"/>
                    <a:pt x="33784" y="33784"/>
                  </a:cubicBezTo>
                  <a:cubicBezTo>
                    <a:pt x="55416" y="12153"/>
                    <a:pt x="84754" y="0"/>
                    <a:pt x="115346" y="0"/>
                  </a:cubicBezTo>
                  <a:close/>
                </a:path>
              </a:pathLst>
            </a:custGeom>
            <a:blipFill>
              <a:blip r:embed="rId2"/>
              <a:stretch>
                <a:fillRect t="-31478" b="-31478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0547396" y="5509859"/>
            <a:ext cx="6711904" cy="4485172"/>
            <a:chOff x="0" y="0"/>
            <a:chExt cx="696409" cy="4653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6409" cy="465369"/>
            </a:xfrm>
            <a:custGeom>
              <a:avLst/>
              <a:gdLst/>
              <a:ahLst/>
              <a:cxnLst/>
              <a:rect l="l" t="t" r="r" b="b"/>
              <a:pathLst>
                <a:path w="696409" h="465369">
                  <a:moveTo>
                    <a:pt x="115346" y="0"/>
                  </a:moveTo>
                  <a:lnTo>
                    <a:pt x="581063" y="0"/>
                  </a:lnTo>
                  <a:cubicBezTo>
                    <a:pt x="611654" y="0"/>
                    <a:pt x="640993" y="12153"/>
                    <a:pt x="662625" y="33784"/>
                  </a:cubicBezTo>
                  <a:cubicBezTo>
                    <a:pt x="684256" y="55416"/>
                    <a:pt x="696409" y="84754"/>
                    <a:pt x="696409" y="115346"/>
                  </a:cubicBezTo>
                  <a:lnTo>
                    <a:pt x="696409" y="350023"/>
                  </a:lnTo>
                  <a:cubicBezTo>
                    <a:pt x="696409" y="380615"/>
                    <a:pt x="684256" y="409954"/>
                    <a:pt x="662625" y="431585"/>
                  </a:cubicBezTo>
                  <a:cubicBezTo>
                    <a:pt x="640993" y="453217"/>
                    <a:pt x="611654" y="465369"/>
                    <a:pt x="581063" y="465369"/>
                  </a:cubicBezTo>
                  <a:lnTo>
                    <a:pt x="115346" y="465369"/>
                  </a:lnTo>
                  <a:cubicBezTo>
                    <a:pt x="84754" y="465369"/>
                    <a:pt x="55416" y="453217"/>
                    <a:pt x="33784" y="431585"/>
                  </a:cubicBezTo>
                  <a:cubicBezTo>
                    <a:pt x="12153" y="409954"/>
                    <a:pt x="0" y="380615"/>
                    <a:pt x="0" y="350023"/>
                  </a:cubicBezTo>
                  <a:lnTo>
                    <a:pt x="0" y="115346"/>
                  </a:lnTo>
                  <a:cubicBezTo>
                    <a:pt x="0" y="84754"/>
                    <a:pt x="12153" y="55416"/>
                    <a:pt x="33784" y="33784"/>
                  </a:cubicBezTo>
                  <a:cubicBezTo>
                    <a:pt x="55416" y="12153"/>
                    <a:pt x="84754" y="0"/>
                    <a:pt x="115346" y="0"/>
                  </a:cubicBezTo>
                  <a:close/>
                </a:path>
              </a:pathLst>
            </a:custGeom>
            <a:blipFill>
              <a:blip r:embed="rId3"/>
              <a:stretch>
                <a:fillRect t="-24823" b="-24823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028700" y="1526383"/>
            <a:ext cx="8840445" cy="5086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26"/>
              </a:lnSpc>
            </a:pPr>
            <a:r>
              <a:rPr lang="en-US" sz="2233" spc="3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Actual mente la estructura administrativa de gobierno de los misak, el el cabildo. creada en la epoca de la colonia por los españoles </a:t>
            </a:r>
          </a:p>
          <a:p>
            <a:pPr marL="0" lvl="0" indent="0" algn="just">
              <a:lnSpc>
                <a:spcPts val="3126"/>
              </a:lnSpc>
              <a:spcBef>
                <a:spcPct val="0"/>
              </a:spcBef>
            </a:pPr>
            <a:r>
              <a:rPr lang="en-US" sz="2233" spc="3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ratificadas en la epoca republicana: en la cual el Gobernador , vicegobernador y secretarios generales son nombrados por el voto popular mediante la azamblea general como </a:t>
            </a:r>
            <a:r>
              <a:rPr lang="en-US" sz="2233" b="1" spc="35">
                <a:solidFill>
                  <a:srgbClr val="F5EDFF"/>
                </a:solidFill>
                <a:latin typeface="Poppins Bold"/>
                <a:ea typeface="Poppins Bold"/>
                <a:cs typeface="Poppins Bold"/>
                <a:sym typeface="Poppins Bold"/>
              </a:rPr>
              <a:t>maxima autoridad</a:t>
            </a:r>
            <a:r>
              <a:rPr lang="en-US" sz="2233" spc="3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 los alcaldes zonales,secretraios y alguaciles son elegidos por cada una de las zonas mediante la asambleas zonales y los cabildantes deben tener una hoja de vida con: trabajo comunitario, experriencia basada en los principios de la moral y de las buenas costumbres quienes prestan un servicio comunitario por un periodo de un año.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7796" y="7659818"/>
            <a:ext cx="8549944" cy="2203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511"/>
              </a:lnSpc>
              <a:spcBef>
                <a:spcPct val="0"/>
              </a:spcBef>
            </a:pPr>
            <a:r>
              <a:rPr lang="en-US" sz="2508" spc="40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Esta conformada por ministerios o programas, como la educacion, salid, medio ambiente, comunicacion, justicia propia y sistemas de produccion, cada programa con su devido personal opertativo.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9970" y="426947"/>
            <a:ext cx="692766" cy="9568085"/>
          </a:xfrm>
          <a:custGeom>
            <a:avLst/>
            <a:gdLst/>
            <a:ahLst/>
            <a:cxnLst/>
            <a:rect l="l" t="t" r="r" b="b"/>
            <a:pathLst>
              <a:path w="692766" h="9568085">
                <a:moveTo>
                  <a:pt x="0" y="0"/>
                </a:moveTo>
                <a:lnTo>
                  <a:pt x="692766" y="0"/>
                </a:lnTo>
                <a:lnTo>
                  <a:pt x="692766" y="9568085"/>
                </a:lnTo>
                <a:lnTo>
                  <a:pt x="0" y="9568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011" r="-29162" b="-501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487900" y="426947"/>
            <a:ext cx="692766" cy="9568085"/>
          </a:xfrm>
          <a:custGeom>
            <a:avLst/>
            <a:gdLst/>
            <a:ahLst/>
            <a:cxnLst/>
            <a:rect l="l" t="t" r="r" b="b"/>
            <a:pathLst>
              <a:path w="692766" h="9568085">
                <a:moveTo>
                  <a:pt x="0" y="0"/>
                </a:moveTo>
                <a:lnTo>
                  <a:pt x="692766" y="0"/>
                </a:lnTo>
                <a:lnTo>
                  <a:pt x="692766" y="9568085"/>
                </a:lnTo>
                <a:lnTo>
                  <a:pt x="0" y="9568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011" r="-29162" b="-5011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00950" y="3600450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0D5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01071" y="0"/>
            <a:ext cx="8023510" cy="1188330"/>
            <a:chOff x="0" y="0"/>
            <a:chExt cx="2113188" cy="3129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3188" cy="312976"/>
            </a:xfrm>
            <a:custGeom>
              <a:avLst/>
              <a:gdLst/>
              <a:ahLst/>
              <a:cxnLst/>
              <a:rect l="l" t="t" r="r" b="b"/>
              <a:pathLst>
                <a:path w="2113188" h="312976">
                  <a:moveTo>
                    <a:pt x="91666" y="0"/>
                  </a:moveTo>
                  <a:lnTo>
                    <a:pt x="2021522" y="0"/>
                  </a:lnTo>
                  <a:cubicBezTo>
                    <a:pt x="2045833" y="0"/>
                    <a:pt x="2069149" y="9658"/>
                    <a:pt x="2086340" y="26848"/>
                  </a:cubicBezTo>
                  <a:cubicBezTo>
                    <a:pt x="2103530" y="44039"/>
                    <a:pt x="2113188" y="67355"/>
                    <a:pt x="2113188" y="91666"/>
                  </a:cubicBezTo>
                  <a:lnTo>
                    <a:pt x="2113188" y="221310"/>
                  </a:lnTo>
                  <a:cubicBezTo>
                    <a:pt x="2113188" y="245621"/>
                    <a:pt x="2103530" y="268937"/>
                    <a:pt x="2086340" y="286127"/>
                  </a:cubicBezTo>
                  <a:cubicBezTo>
                    <a:pt x="2069149" y="303318"/>
                    <a:pt x="2045833" y="312976"/>
                    <a:pt x="2021522" y="312976"/>
                  </a:cubicBezTo>
                  <a:lnTo>
                    <a:pt x="91666" y="312976"/>
                  </a:lnTo>
                  <a:cubicBezTo>
                    <a:pt x="67355" y="312976"/>
                    <a:pt x="44039" y="303318"/>
                    <a:pt x="26848" y="286127"/>
                  </a:cubicBezTo>
                  <a:cubicBezTo>
                    <a:pt x="9658" y="268937"/>
                    <a:pt x="0" y="245621"/>
                    <a:pt x="0" y="221310"/>
                  </a:cubicBezTo>
                  <a:lnTo>
                    <a:pt x="0" y="91666"/>
                  </a:lnTo>
                  <a:cubicBezTo>
                    <a:pt x="0" y="67355"/>
                    <a:pt x="9658" y="44039"/>
                    <a:pt x="26848" y="26848"/>
                  </a:cubicBezTo>
                  <a:cubicBezTo>
                    <a:pt x="44039" y="9658"/>
                    <a:pt x="67355" y="0"/>
                    <a:pt x="91666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2113188" cy="4177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355"/>
                </a:lnSpc>
                <a:spcBef>
                  <a:spcPct val="0"/>
                </a:spcBef>
              </a:pPr>
              <a:r>
                <a:rPr lang="en-US" sz="3825" spc="19">
                  <a:solidFill>
                    <a:srgbClr val="1E053C"/>
                  </a:solidFill>
                  <a:latin typeface="Poppins"/>
                  <a:ea typeface="Poppins"/>
                  <a:cs typeface="Poppins"/>
                  <a:sym typeface="Poppins"/>
                </a:rPr>
                <a:t>N</a:t>
              </a:r>
              <a:r>
                <a:rPr lang="en-US" sz="3825" b="1" spc="19">
                  <a:solidFill>
                    <a:srgbClr val="1E05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AMUY TATAMERAI LUTOMERA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5400000">
            <a:off x="8430805" y="1095915"/>
            <a:ext cx="804948" cy="17666559"/>
          </a:xfrm>
          <a:custGeom>
            <a:avLst/>
            <a:gdLst/>
            <a:ahLst/>
            <a:cxnLst/>
            <a:rect l="l" t="t" r="r" b="b"/>
            <a:pathLst>
              <a:path w="804948" h="17666559">
                <a:moveTo>
                  <a:pt x="0" y="0"/>
                </a:moveTo>
                <a:lnTo>
                  <a:pt x="804948" y="0"/>
                </a:lnTo>
                <a:lnTo>
                  <a:pt x="804948" y="17666559"/>
                </a:lnTo>
                <a:lnTo>
                  <a:pt x="0" y="17666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350" r="-21203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259608" y="259315"/>
            <a:ext cx="1056643" cy="9645287"/>
          </a:xfrm>
          <a:custGeom>
            <a:avLst/>
            <a:gdLst/>
            <a:ahLst/>
            <a:cxnLst/>
            <a:rect l="l" t="t" r="r" b="b"/>
            <a:pathLst>
              <a:path w="1056643" h="9645287">
                <a:moveTo>
                  <a:pt x="0" y="0"/>
                </a:moveTo>
                <a:lnTo>
                  <a:pt x="1056642" y="0"/>
                </a:lnTo>
                <a:lnTo>
                  <a:pt x="1056642" y="9645286"/>
                </a:lnTo>
                <a:lnTo>
                  <a:pt x="0" y="9645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37" t="-34829" b="-10856"/>
            </a:stretch>
          </a:blipFill>
        </p:spPr>
      </p:sp>
      <p:sp>
        <p:nvSpPr>
          <p:cNvPr id="10" name="Freeform 10"/>
          <p:cNvSpPr/>
          <p:nvPr/>
        </p:nvSpPr>
        <p:spPr>
          <a:xfrm rot="-10800000">
            <a:off x="17110782" y="259315"/>
            <a:ext cx="1093326" cy="9980137"/>
          </a:xfrm>
          <a:custGeom>
            <a:avLst/>
            <a:gdLst/>
            <a:ahLst/>
            <a:cxnLst/>
            <a:rect l="l" t="t" r="r" b="b"/>
            <a:pathLst>
              <a:path w="1093326" h="9980137">
                <a:moveTo>
                  <a:pt x="0" y="0"/>
                </a:moveTo>
                <a:lnTo>
                  <a:pt x="1093325" y="0"/>
                </a:lnTo>
                <a:lnTo>
                  <a:pt x="1093325" y="9980137"/>
                </a:lnTo>
                <a:lnTo>
                  <a:pt x="0" y="99801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37" t="-34829" b="-10856"/>
            </a:stretch>
          </a:blipFill>
        </p:spPr>
      </p:sp>
      <p:pic>
        <p:nvPicPr>
          <p:cNvPr id="11" name="Picture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2756" b="36193"/>
          <a:stretch>
            <a:fillRect/>
          </a:stretch>
        </p:blipFill>
        <p:spPr>
          <a:xfrm>
            <a:off x="3576576" y="1028700"/>
            <a:ext cx="1127388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5549" y="3614420"/>
            <a:ext cx="4931275" cy="5510921"/>
            <a:chOff x="0" y="0"/>
            <a:chExt cx="1415847" cy="15822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5847" cy="1582273"/>
            </a:xfrm>
            <a:custGeom>
              <a:avLst/>
              <a:gdLst/>
              <a:ahLst/>
              <a:cxnLst/>
              <a:rect l="l" t="t" r="r" b="b"/>
              <a:pathLst>
                <a:path w="1415847" h="1582273">
                  <a:moveTo>
                    <a:pt x="81638" y="0"/>
                  </a:moveTo>
                  <a:lnTo>
                    <a:pt x="1334209" y="0"/>
                  </a:lnTo>
                  <a:cubicBezTo>
                    <a:pt x="1379297" y="0"/>
                    <a:pt x="1415847" y="36551"/>
                    <a:pt x="1415847" y="81638"/>
                  </a:cubicBezTo>
                  <a:lnTo>
                    <a:pt x="1415847" y="1500635"/>
                  </a:lnTo>
                  <a:cubicBezTo>
                    <a:pt x="1415847" y="1545722"/>
                    <a:pt x="1379297" y="1582273"/>
                    <a:pt x="1334209" y="1582273"/>
                  </a:cubicBezTo>
                  <a:lnTo>
                    <a:pt x="81638" y="1582273"/>
                  </a:lnTo>
                  <a:cubicBezTo>
                    <a:pt x="36551" y="1582273"/>
                    <a:pt x="0" y="1545722"/>
                    <a:pt x="0" y="1500635"/>
                  </a:cubicBezTo>
                  <a:lnTo>
                    <a:pt x="0" y="81638"/>
                  </a:lnTo>
                  <a:cubicBezTo>
                    <a:pt x="0" y="36551"/>
                    <a:pt x="36551" y="0"/>
                    <a:pt x="81638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415847" cy="16489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9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78510" y="3614420"/>
            <a:ext cx="4931275" cy="5510921"/>
            <a:chOff x="0" y="0"/>
            <a:chExt cx="1415847" cy="15822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15847" cy="1582273"/>
            </a:xfrm>
            <a:custGeom>
              <a:avLst/>
              <a:gdLst/>
              <a:ahLst/>
              <a:cxnLst/>
              <a:rect l="l" t="t" r="r" b="b"/>
              <a:pathLst>
                <a:path w="1415847" h="1582273">
                  <a:moveTo>
                    <a:pt x="81638" y="0"/>
                  </a:moveTo>
                  <a:lnTo>
                    <a:pt x="1334209" y="0"/>
                  </a:lnTo>
                  <a:cubicBezTo>
                    <a:pt x="1379297" y="0"/>
                    <a:pt x="1415847" y="36551"/>
                    <a:pt x="1415847" y="81638"/>
                  </a:cubicBezTo>
                  <a:lnTo>
                    <a:pt x="1415847" y="1500635"/>
                  </a:lnTo>
                  <a:cubicBezTo>
                    <a:pt x="1415847" y="1545722"/>
                    <a:pt x="1379297" y="1582273"/>
                    <a:pt x="1334209" y="1582273"/>
                  </a:cubicBezTo>
                  <a:lnTo>
                    <a:pt x="81638" y="1582273"/>
                  </a:lnTo>
                  <a:cubicBezTo>
                    <a:pt x="36551" y="1582273"/>
                    <a:pt x="0" y="1545722"/>
                    <a:pt x="0" y="1500635"/>
                  </a:cubicBezTo>
                  <a:lnTo>
                    <a:pt x="0" y="81638"/>
                  </a:lnTo>
                  <a:cubicBezTo>
                    <a:pt x="0" y="36551"/>
                    <a:pt x="36551" y="0"/>
                    <a:pt x="81638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415847" cy="16489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9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971177" y="3614420"/>
            <a:ext cx="4931275" cy="5510921"/>
            <a:chOff x="0" y="0"/>
            <a:chExt cx="1415847" cy="15822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5847" cy="1582273"/>
            </a:xfrm>
            <a:custGeom>
              <a:avLst/>
              <a:gdLst/>
              <a:ahLst/>
              <a:cxnLst/>
              <a:rect l="l" t="t" r="r" b="b"/>
              <a:pathLst>
                <a:path w="1415847" h="1582273">
                  <a:moveTo>
                    <a:pt x="81638" y="0"/>
                  </a:moveTo>
                  <a:lnTo>
                    <a:pt x="1334209" y="0"/>
                  </a:lnTo>
                  <a:cubicBezTo>
                    <a:pt x="1379297" y="0"/>
                    <a:pt x="1415847" y="36551"/>
                    <a:pt x="1415847" y="81638"/>
                  </a:cubicBezTo>
                  <a:lnTo>
                    <a:pt x="1415847" y="1500635"/>
                  </a:lnTo>
                  <a:cubicBezTo>
                    <a:pt x="1415847" y="1545722"/>
                    <a:pt x="1379297" y="1582273"/>
                    <a:pt x="1334209" y="1582273"/>
                  </a:cubicBezTo>
                  <a:lnTo>
                    <a:pt x="81638" y="1582273"/>
                  </a:lnTo>
                  <a:cubicBezTo>
                    <a:pt x="36551" y="1582273"/>
                    <a:pt x="0" y="1545722"/>
                    <a:pt x="0" y="1500635"/>
                  </a:cubicBezTo>
                  <a:lnTo>
                    <a:pt x="0" y="81638"/>
                  </a:lnTo>
                  <a:cubicBezTo>
                    <a:pt x="0" y="36551"/>
                    <a:pt x="36551" y="0"/>
                    <a:pt x="81638" y="0"/>
                  </a:cubicBezTo>
                  <a:close/>
                </a:path>
              </a:pathLst>
            </a:custGeom>
            <a:solidFill>
              <a:srgbClr val="D7B9FC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415847" cy="16489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9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836074" y="-2190075"/>
            <a:ext cx="4380150" cy="4380150"/>
          </a:xfrm>
          <a:custGeom>
            <a:avLst/>
            <a:gdLst/>
            <a:ahLst/>
            <a:cxnLst/>
            <a:rect l="l" t="t" r="r" b="b"/>
            <a:pathLst>
              <a:path w="4380150" h="4380150">
                <a:moveTo>
                  <a:pt x="0" y="0"/>
                </a:moveTo>
                <a:lnTo>
                  <a:pt x="4380150" y="0"/>
                </a:lnTo>
                <a:lnTo>
                  <a:pt x="4380150" y="4380150"/>
                </a:lnTo>
                <a:lnTo>
                  <a:pt x="0" y="4380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12" name="Freeform 12"/>
          <p:cNvSpPr/>
          <p:nvPr/>
        </p:nvSpPr>
        <p:spPr>
          <a:xfrm>
            <a:off x="-2832078" y="8811530"/>
            <a:ext cx="4380150" cy="4380150"/>
          </a:xfrm>
          <a:custGeom>
            <a:avLst/>
            <a:gdLst/>
            <a:ahLst/>
            <a:cxnLst/>
            <a:rect l="l" t="t" r="r" b="b"/>
            <a:pathLst>
              <a:path w="4380150" h="4380150">
                <a:moveTo>
                  <a:pt x="0" y="0"/>
                </a:moveTo>
                <a:lnTo>
                  <a:pt x="4380150" y="0"/>
                </a:lnTo>
                <a:lnTo>
                  <a:pt x="4380150" y="4380150"/>
                </a:lnTo>
                <a:lnTo>
                  <a:pt x="0" y="4380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13" name="TextBox 13"/>
          <p:cNvSpPr txBox="1"/>
          <p:nvPr/>
        </p:nvSpPr>
        <p:spPr>
          <a:xfrm>
            <a:off x="2602532" y="296300"/>
            <a:ext cx="12928230" cy="259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172"/>
              </a:lnSpc>
              <a:spcBef>
                <a:spcPct val="0"/>
              </a:spcBef>
            </a:pPr>
            <a:r>
              <a:rPr lang="en-US" sz="7265" b="1" spc="116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PROCESO DE LA MISAK UNIVERSIDAD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22499" y="4126414"/>
            <a:ext cx="4102375" cy="37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54"/>
              </a:lnSpc>
              <a:spcBef>
                <a:spcPct val="0"/>
              </a:spcBef>
            </a:pPr>
            <a:r>
              <a:rPr lang="en-US" sz="2110" b="1" spc="10">
                <a:solidFill>
                  <a:srgbClr val="210745"/>
                </a:solidFill>
                <a:latin typeface="Poppins Bold"/>
                <a:ea typeface="Poppins Bold"/>
                <a:cs typeface="Poppins Bold"/>
                <a:sym typeface="Poppins Bold"/>
              </a:rPr>
              <a:t>RECUENTO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81310" y="4453814"/>
            <a:ext cx="4188100" cy="4575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33"/>
              </a:lnSpc>
            </a:pPr>
            <a:r>
              <a:rPr lang="en-US" sz="1737" spc="8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Desarrollar etapas de formacion de nivel superior, de acuerdo  alos cutro tejidos de sabiduria a saber: </a:t>
            </a:r>
          </a:p>
          <a:p>
            <a:pPr algn="just">
              <a:lnSpc>
                <a:spcPts val="2433"/>
              </a:lnSpc>
            </a:pPr>
            <a:r>
              <a:rPr lang="en-US" sz="1737" spc="8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° Deber y derecho mayor</a:t>
            </a:r>
          </a:p>
          <a:p>
            <a:pPr algn="just">
              <a:lnSpc>
                <a:spcPts val="2433"/>
              </a:lnSpc>
            </a:pPr>
            <a:r>
              <a:rPr lang="en-US" sz="1737" spc="8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° Administracion propia</a:t>
            </a:r>
          </a:p>
          <a:p>
            <a:pPr algn="just">
              <a:lnSpc>
                <a:spcPts val="2433"/>
              </a:lnSpc>
            </a:pPr>
            <a:r>
              <a:rPr lang="en-US" sz="1737" spc="8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° Organizacion socio politica</a:t>
            </a:r>
          </a:p>
          <a:p>
            <a:pPr algn="just">
              <a:lnSpc>
                <a:spcPts val="2433"/>
              </a:lnSpc>
            </a:pPr>
            <a:r>
              <a:rPr lang="en-US" sz="1737" spc="8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la misak cunenta con talento humano que participa en los procesos de la institucion, lideres, autoridades y profesionales  que se han adaptado a este proceso comunutario</a:t>
            </a:r>
          </a:p>
          <a:p>
            <a:pPr algn="just">
              <a:lnSpc>
                <a:spcPts val="2433"/>
              </a:lnSpc>
            </a:pPr>
            <a:endParaRPr lang="en-US" sz="1737" spc="8">
              <a:solidFill>
                <a:srgbClr val="21074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433"/>
              </a:lnSpc>
            </a:pPr>
            <a:endParaRPr lang="en-US" sz="1737" spc="8">
              <a:solidFill>
                <a:srgbClr val="21074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433"/>
              </a:lnSpc>
              <a:spcBef>
                <a:spcPct val="0"/>
              </a:spcBef>
            </a:pPr>
            <a:endParaRPr lang="en-US" sz="1737" spc="8">
              <a:solidFill>
                <a:srgbClr val="21074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718885" y="4558411"/>
            <a:ext cx="4102375" cy="2211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34"/>
              </a:lnSpc>
              <a:spcBef>
                <a:spcPct val="0"/>
              </a:spcBef>
            </a:pPr>
            <a:r>
              <a:rPr lang="en-US" sz="1810" spc="9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La educacion misak es dar paso a hacia la construccion de un trensado de saberes y conocimientos, que permitan al ser misak, ser practico teorico, multilingue a nivel regional, nacional  en el contexto universal,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2499" y="6867752"/>
            <a:ext cx="4102375" cy="166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87"/>
              </a:lnSpc>
              <a:spcBef>
                <a:spcPct val="0"/>
              </a:spcBef>
            </a:pPr>
            <a:r>
              <a:rPr lang="en-US" sz="1919" spc="9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una educacion que dinamiza nuestros vaores para la vida  en el espacio , en termino intra cultural, transcultural e intercurtural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92813" y="3967477"/>
            <a:ext cx="4102375" cy="37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54"/>
              </a:lnSpc>
              <a:spcBef>
                <a:spcPct val="0"/>
              </a:spcBef>
            </a:pPr>
            <a:r>
              <a:rPr lang="en-US" sz="2110" b="1" spc="10">
                <a:solidFill>
                  <a:srgbClr val="210745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92960" y="4751964"/>
            <a:ext cx="4102375" cy="315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34"/>
              </a:lnSpc>
              <a:spcBef>
                <a:spcPct val="0"/>
              </a:spcBef>
            </a:pPr>
            <a:r>
              <a:rPr lang="en-US" sz="1810" spc="9">
                <a:solidFill>
                  <a:srgbClr val="210745"/>
                </a:solidFill>
                <a:latin typeface="Poppins"/>
                <a:ea typeface="Poppins"/>
                <a:cs typeface="Poppins"/>
                <a:sym typeface="Poppins"/>
              </a:rPr>
              <a:t>Implementar el tejido se daber itegral, en ele proceso de  formacion de nivel superior, con caracter etnico especial para el mejramiento de la vida misak con base en la sabiduria y el conocimiento fortaleciendo nuestra ciencia milenaria en un dialogo de saberes co otras logicas de conocimiento.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67035" y="3967477"/>
            <a:ext cx="4102375" cy="37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54"/>
              </a:lnSpc>
              <a:spcBef>
                <a:spcPct val="0"/>
              </a:spcBef>
            </a:pPr>
            <a:r>
              <a:rPr lang="en-US" sz="2110" b="1" spc="10">
                <a:solidFill>
                  <a:srgbClr val="210745"/>
                </a:solidFill>
                <a:latin typeface="Poppins Bold"/>
                <a:ea typeface="Poppins Bold"/>
                <a:cs typeface="Poppins Bold"/>
                <a:sym typeface="Poppins Bold"/>
              </a:rPr>
              <a:t>METODOLOGIA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1332" y="5990479"/>
            <a:ext cx="3511720" cy="2483532"/>
          </a:xfrm>
          <a:custGeom>
            <a:avLst/>
            <a:gdLst/>
            <a:ahLst/>
            <a:cxnLst/>
            <a:rect l="l" t="t" r="r" b="b"/>
            <a:pathLst>
              <a:path w="3511720" h="2483532">
                <a:moveTo>
                  <a:pt x="0" y="0"/>
                </a:moveTo>
                <a:lnTo>
                  <a:pt x="3511720" y="0"/>
                </a:lnTo>
                <a:lnTo>
                  <a:pt x="3511720" y="2483532"/>
                </a:lnTo>
                <a:lnTo>
                  <a:pt x="0" y="248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1" b="-3191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934752" y="5408012"/>
            <a:ext cx="3511256" cy="3511256"/>
          </a:xfrm>
          <a:custGeom>
            <a:avLst/>
            <a:gdLst/>
            <a:ahLst/>
            <a:cxnLst/>
            <a:rect l="l" t="t" r="r" b="b"/>
            <a:pathLst>
              <a:path w="3511256" h="3511256">
                <a:moveTo>
                  <a:pt x="0" y="0"/>
                </a:moveTo>
                <a:lnTo>
                  <a:pt x="3511257" y="0"/>
                </a:lnTo>
                <a:lnTo>
                  <a:pt x="3511257" y="3511256"/>
                </a:lnTo>
                <a:lnTo>
                  <a:pt x="0" y="3511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666484" y="5408012"/>
            <a:ext cx="3221046" cy="3511256"/>
          </a:xfrm>
          <a:custGeom>
            <a:avLst/>
            <a:gdLst/>
            <a:ahLst/>
            <a:cxnLst/>
            <a:rect l="l" t="t" r="r" b="b"/>
            <a:pathLst>
              <a:path w="3221046" h="3511256">
                <a:moveTo>
                  <a:pt x="0" y="0"/>
                </a:moveTo>
                <a:lnTo>
                  <a:pt x="3221047" y="0"/>
                </a:lnTo>
                <a:lnTo>
                  <a:pt x="3221047" y="3511256"/>
                </a:lnTo>
                <a:lnTo>
                  <a:pt x="0" y="35112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04" r="-450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960960" y="5408012"/>
            <a:ext cx="3480038" cy="3480038"/>
          </a:xfrm>
          <a:custGeom>
            <a:avLst/>
            <a:gdLst/>
            <a:ahLst/>
            <a:cxnLst/>
            <a:rect l="l" t="t" r="r" b="b"/>
            <a:pathLst>
              <a:path w="3480038" h="3480038">
                <a:moveTo>
                  <a:pt x="0" y="0"/>
                </a:moveTo>
                <a:lnTo>
                  <a:pt x="3480038" y="0"/>
                </a:lnTo>
                <a:lnTo>
                  <a:pt x="3480038" y="3480039"/>
                </a:lnTo>
                <a:lnTo>
                  <a:pt x="0" y="34800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517198" y="5408012"/>
            <a:ext cx="3445545" cy="3511256"/>
          </a:xfrm>
          <a:custGeom>
            <a:avLst/>
            <a:gdLst/>
            <a:ahLst/>
            <a:cxnLst/>
            <a:rect l="l" t="t" r="r" b="b"/>
            <a:pathLst>
              <a:path w="3445545" h="3511256">
                <a:moveTo>
                  <a:pt x="0" y="0"/>
                </a:moveTo>
                <a:lnTo>
                  <a:pt x="3445545" y="0"/>
                </a:lnTo>
                <a:lnTo>
                  <a:pt x="3445545" y="3511256"/>
                </a:lnTo>
                <a:lnTo>
                  <a:pt x="0" y="35112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97" r="-259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61707" y="1993770"/>
            <a:ext cx="16230600" cy="151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4"/>
              </a:lnSpc>
              <a:spcBef>
                <a:spcPct val="0"/>
              </a:spcBef>
            </a:pPr>
            <a:r>
              <a:rPr lang="en-US" sz="2838" spc="4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Generalmente los ancinos sabios experimentados, cuidadores del conjunto solo ante el peligro de las luchas i guerras benidas de otras comunidades dejan un mensaje fuerte en edwefenza de nuestro territorio plasmados en el lenguaje natural.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49728" y="277667"/>
            <a:ext cx="10991270" cy="1042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97"/>
              </a:lnSpc>
              <a:spcBef>
                <a:spcPct val="0"/>
              </a:spcBef>
            </a:pPr>
            <a:r>
              <a:rPr lang="en-US" sz="5784" b="1" spc="92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LENGUAJE  ANCESTRAL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268951"/>
            <a:ext cx="2421028" cy="5314909"/>
          </a:xfrm>
          <a:custGeom>
            <a:avLst/>
            <a:gdLst/>
            <a:ahLst/>
            <a:cxnLst/>
            <a:rect l="l" t="t" r="r" b="b"/>
            <a:pathLst>
              <a:path w="2421028" h="5314909">
                <a:moveTo>
                  <a:pt x="0" y="0"/>
                </a:moveTo>
                <a:lnTo>
                  <a:pt x="2421028" y="0"/>
                </a:lnTo>
                <a:lnTo>
                  <a:pt x="2421028" y="5314909"/>
                </a:lnTo>
                <a:lnTo>
                  <a:pt x="0" y="5314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32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016347" y="4268951"/>
            <a:ext cx="2160043" cy="5314909"/>
          </a:xfrm>
          <a:custGeom>
            <a:avLst/>
            <a:gdLst/>
            <a:ahLst/>
            <a:cxnLst/>
            <a:rect l="l" t="t" r="r" b="b"/>
            <a:pathLst>
              <a:path w="2160043" h="5314909">
                <a:moveTo>
                  <a:pt x="0" y="0"/>
                </a:moveTo>
                <a:lnTo>
                  <a:pt x="2160042" y="0"/>
                </a:lnTo>
                <a:lnTo>
                  <a:pt x="2160042" y="5314909"/>
                </a:lnTo>
                <a:lnTo>
                  <a:pt x="0" y="53149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38364" y="4268951"/>
            <a:ext cx="2538643" cy="5314909"/>
          </a:xfrm>
          <a:custGeom>
            <a:avLst/>
            <a:gdLst/>
            <a:ahLst/>
            <a:cxnLst/>
            <a:rect l="l" t="t" r="r" b="b"/>
            <a:pathLst>
              <a:path w="2538643" h="5314909">
                <a:moveTo>
                  <a:pt x="0" y="0"/>
                </a:moveTo>
                <a:lnTo>
                  <a:pt x="2538643" y="0"/>
                </a:lnTo>
                <a:lnTo>
                  <a:pt x="2538643" y="5314909"/>
                </a:lnTo>
                <a:lnTo>
                  <a:pt x="0" y="5314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22" b="-122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38982" y="4268951"/>
            <a:ext cx="2265480" cy="5314909"/>
          </a:xfrm>
          <a:custGeom>
            <a:avLst/>
            <a:gdLst/>
            <a:ahLst/>
            <a:cxnLst/>
            <a:rect l="l" t="t" r="r" b="b"/>
            <a:pathLst>
              <a:path w="2265480" h="5314909">
                <a:moveTo>
                  <a:pt x="0" y="0"/>
                </a:moveTo>
                <a:lnTo>
                  <a:pt x="2265480" y="0"/>
                </a:lnTo>
                <a:lnTo>
                  <a:pt x="2265480" y="5314909"/>
                </a:lnTo>
                <a:lnTo>
                  <a:pt x="0" y="53149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895222" y="4268951"/>
            <a:ext cx="2345204" cy="5314909"/>
          </a:xfrm>
          <a:custGeom>
            <a:avLst/>
            <a:gdLst/>
            <a:ahLst/>
            <a:cxnLst/>
            <a:rect l="l" t="t" r="r" b="b"/>
            <a:pathLst>
              <a:path w="2345204" h="5314909">
                <a:moveTo>
                  <a:pt x="0" y="0"/>
                </a:moveTo>
                <a:lnTo>
                  <a:pt x="2345204" y="0"/>
                </a:lnTo>
                <a:lnTo>
                  <a:pt x="2345204" y="5314909"/>
                </a:lnTo>
                <a:lnTo>
                  <a:pt x="0" y="53149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839074" y="4268951"/>
            <a:ext cx="2059527" cy="5314909"/>
          </a:xfrm>
          <a:custGeom>
            <a:avLst/>
            <a:gdLst/>
            <a:ahLst/>
            <a:cxnLst/>
            <a:rect l="l" t="t" r="r" b="b"/>
            <a:pathLst>
              <a:path w="2059527" h="5314909">
                <a:moveTo>
                  <a:pt x="0" y="0"/>
                </a:moveTo>
                <a:lnTo>
                  <a:pt x="2059527" y="0"/>
                </a:lnTo>
                <a:lnTo>
                  <a:pt x="2059527" y="5314909"/>
                </a:lnTo>
                <a:lnTo>
                  <a:pt x="0" y="53149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756407"/>
            <a:ext cx="16230600" cy="1014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74"/>
              </a:lnSpc>
              <a:spcBef>
                <a:spcPct val="0"/>
              </a:spcBef>
            </a:pPr>
            <a:r>
              <a:rPr lang="en-US" sz="2838" spc="45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Los compromisos  que hacen para las admiciones, a la Ala Kusreik ya, son establecidos principalmente desde las autoridades misak.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49728" y="277667"/>
            <a:ext cx="10991270" cy="206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97"/>
              </a:lnSpc>
              <a:spcBef>
                <a:spcPct val="0"/>
              </a:spcBef>
            </a:pPr>
            <a:r>
              <a:rPr lang="en-US" sz="5784" b="1" spc="92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INFORMACION  PARA  CONVOCATORIAS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41009" y="1561342"/>
            <a:ext cx="1835691" cy="183569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D7B9FC"/>
            </a:solidFill>
            <a:ln w="38100" cap="rnd">
              <a:solidFill>
                <a:srgbClr val="D7B9FC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81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76683" y="467468"/>
            <a:ext cx="5910819" cy="8790832"/>
            <a:chOff x="0" y="0"/>
            <a:chExt cx="1840135" cy="27367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0135" cy="2736730"/>
            </a:xfrm>
            <a:custGeom>
              <a:avLst/>
              <a:gdLst/>
              <a:ahLst/>
              <a:cxnLst/>
              <a:rect l="l" t="t" r="r" b="b"/>
              <a:pathLst>
                <a:path w="1840135" h="2736730">
                  <a:moveTo>
                    <a:pt x="58940" y="0"/>
                  </a:moveTo>
                  <a:lnTo>
                    <a:pt x="1781194" y="0"/>
                  </a:lnTo>
                  <a:cubicBezTo>
                    <a:pt x="1796826" y="0"/>
                    <a:pt x="1811818" y="6210"/>
                    <a:pt x="1822871" y="17263"/>
                  </a:cubicBezTo>
                  <a:cubicBezTo>
                    <a:pt x="1833925" y="28317"/>
                    <a:pt x="1840135" y="43308"/>
                    <a:pt x="1840135" y="58940"/>
                  </a:cubicBezTo>
                  <a:lnTo>
                    <a:pt x="1840135" y="2677790"/>
                  </a:lnTo>
                  <a:cubicBezTo>
                    <a:pt x="1840135" y="2693422"/>
                    <a:pt x="1833925" y="2708414"/>
                    <a:pt x="1822871" y="2719467"/>
                  </a:cubicBezTo>
                  <a:cubicBezTo>
                    <a:pt x="1811818" y="2730521"/>
                    <a:pt x="1796826" y="2736730"/>
                    <a:pt x="1781194" y="2736730"/>
                  </a:cubicBezTo>
                  <a:lnTo>
                    <a:pt x="58940" y="2736730"/>
                  </a:lnTo>
                  <a:cubicBezTo>
                    <a:pt x="26389" y="2736730"/>
                    <a:pt x="0" y="2710342"/>
                    <a:pt x="0" y="2677790"/>
                  </a:cubicBezTo>
                  <a:lnTo>
                    <a:pt x="0" y="58940"/>
                  </a:lnTo>
                  <a:cubicBezTo>
                    <a:pt x="0" y="43308"/>
                    <a:pt x="6210" y="28317"/>
                    <a:pt x="17263" y="17263"/>
                  </a:cubicBezTo>
                  <a:cubicBezTo>
                    <a:pt x="28317" y="6210"/>
                    <a:pt x="43308" y="0"/>
                    <a:pt x="58940" y="0"/>
                  </a:cubicBezTo>
                  <a:close/>
                </a:path>
              </a:pathLst>
            </a:custGeom>
            <a:blipFill>
              <a:blip r:embed="rId2"/>
              <a:stretch>
                <a:fillRect l="-10604" r="-38119"/>
              </a:stretch>
            </a:blipFill>
            <a:ln w="38100" cap="rnd">
              <a:solidFill>
                <a:srgbClr val="D7B9FC"/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13899932" y="1825282"/>
            <a:ext cx="917846" cy="1307811"/>
          </a:xfrm>
          <a:custGeom>
            <a:avLst/>
            <a:gdLst/>
            <a:ahLst/>
            <a:cxnLst/>
            <a:rect l="l" t="t" r="r" b="b"/>
            <a:pathLst>
              <a:path w="917846" h="1307811">
                <a:moveTo>
                  <a:pt x="0" y="0"/>
                </a:moveTo>
                <a:lnTo>
                  <a:pt x="917845" y="0"/>
                </a:lnTo>
                <a:lnTo>
                  <a:pt x="917845" y="1307811"/>
                </a:lnTo>
                <a:lnTo>
                  <a:pt x="0" y="1307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255902" y="3760724"/>
            <a:ext cx="1100446" cy="110044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B9FC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75"/>
                </a:lnSpc>
                <a:spcBef>
                  <a:spcPct val="0"/>
                </a:spcBef>
              </a:pPr>
              <a:r>
                <a:rPr lang="en-US" sz="3125" b="1" spc="15">
                  <a:solidFill>
                    <a:srgbClr val="1E05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55902" y="5414702"/>
            <a:ext cx="1100446" cy="110044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B9FC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75"/>
                </a:lnSpc>
                <a:spcBef>
                  <a:spcPct val="0"/>
                </a:spcBef>
              </a:pPr>
              <a:r>
                <a:rPr lang="en-US" sz="3125" b="1" spc="15">
                  <a:solidFill>
                    <a:srgbClr val="1E05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55902" y="7164947"/>
            <a:ext cx="1100446" cy="110044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B9FC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75"/>
                </a:lnSpc>
                <a:spcBef>
                  <a:spcPct val="0"/>
                </a:spcBef>
              </a:pPr>
              <a:r>
                <a:rPr lang="en-US" sz="3125" b="1" spc="15">
                  <a:solidFill>
                    <a:srgbClr val="1E05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553863" y="1682407"/>
            <a:ext cx="7185107" cy="1838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90"/>
              </a:lnSpc>
            </a:pPr>
            <a:r>
              <a:rPr lang="en-US" sz="5207" b="1" spc="83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 </a:t>
            </a:r>
          </a:p>
          <a:p>
            <a:pPr marL="0" lvl="0" indent="0" algn="l">
              <a:lnSpc>
                <a:spcPts val="7290"/>
              </a:lnSpc>
              <a:spcBef>
                <a:spcPct val="0"/>
              </a:spcBef>
            </a:pPr>
            <a:r>
              <a:rPr lang="en-US" sz="5207" b="1" spc="83">
                <a:solidFill>
                  <a:srgbClr val="D7B9FC"/>
                </a:solidFill>
                <a:latin typeface="Poppins Bold"/>
                <a:ea typeface="Poppins Bold"/>
                <a:cs typeface="Poppins Bold"/>
                <a:sym typeface="Poppins Bold"/>
              </a:rPr>
              <a:t>Y RESPUESTAS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53863" y="885825"/>
            <a:ext cx="7185107" cy="934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90"/>
              </a:lnSpc>
              <a:spcBef>
                <a:spcPct val="0"/>
              </a:spcBef>
            </a:pPr>
            <a:r>
              <a:rPr lang="en-US" sz="5207" spc="83">
                <a:solidFill>
                  <a:srgbClr val="D7B9FC"/>
                </a:solidFill>
                <a:latin typeface="Poppins"/>
                <a:ea typeface="Poppins"/>
                <a:cs typeface="Poppins"/>
                <a:sym typeface="Poppins"/>
              </a:rPr>
              <a:t>RONDA DE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53863" y="3888708"/>
            <a:ext cx="9317830" cy="42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0"/>
              </a:lnSpc>
              <a:spcBef>
                <a:spcPct val="0"/>
              </a:spcBef>
            </a:pPr>
            <a:r>
              <a:rPr lang="en-US" sz="2393" spc="38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FRENTE AL PROYECTO EDUCATIVO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53863" y="5720468"/>
            <a:ext cx="9317830" cy="42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0"/>
              </a:lnSpc>
              <a:spcBef>
                <a:spcPct val="0"/>
              </a:spcBef>
            </a:pPr>
            <a:r>
              <a:rPr lang="en-US" sz="2393" spc="38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EDUCACIONES PROPIAS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53863" y="7470713"/>
            <a:ext cx="9317830" cy="42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0"/>
              </a:lnSpc>
              <a:spcBef>
                <a:spcPct val="0"/>
              </a:spcBef>
            </a:pPr>
            <a:r>
              <a:rPr lang="en-US" sz="2393" spc="38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PROCESO DE LA MISAK UNVERSIDAD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B0931">
                <a:alpha val="100000"/>
              </a:srgbClr>
            </a:gs>
            <a:gs pos="50000">
              <a:srgbClr val="230449">
                <a:alpha val="100000"/>
              </a:srgbClr>
            </a:gs>
            <a:gs pos="100000">
              <a:srgbClr val="481982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20269" y="1916265"/>
            <a:ext cx="12404468" cy="114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392"/>
              </a:lnSpc>
              <a:spcBef>
                <a:spcPct val="0"/>
              </a:spcBef>
            </a:pPr>
            <a:r>
              <a:rPr lang="en-US" sz="6708" spc="107">
                <a:solidFill>
                  <a:srgbClr val="D7B9FC"/>
                </a:solidFill>
                <a:latin typeface="Seymour One"/>
                <a:ea typeface="Seymour One"/>
                <a:cs typeface="Seymour One"/>
                <a:sym typeface="Seymour One"/>
              </a:rPr>
              <a:t>UNKUA PAI! </a:t>
            </a:r>
          </a:p>
        </p:txBody>
      </p:sp>
      <p:sp>
        <p:nvSpPr>
          <p:cNvPr id="3" name="Freeform 3"/>
          <p:cNvSpPr/>
          <p:nvPr/>
        </p:nvSpPr>
        <p:spPr>
          <a:xfrm>
            <a:off x="6353879" y="7101786"/>
            <a:ext cx="367707" cy="367707"/>
          </a:xfrm>
          <a:custGeom>
            <a:avLst/>
            <a:gdLst/>
            <a:ahLst/>
            <a:cxnLst/>
            <a:rect l="l" t="t" r="r" b="b"/>
            <a:pathLst>
              <a:path w="367707" h="367707">
                <a:moveTo>
                  <a:pt x="0" y="0"/>
                </a:moveTo>
                <a:lnTo>
                  <a:pt x="367707" y="0"/>
                </a:lnTo>
                <a:lnTo>
                  <a:pt x="367707" y="367707"/>
                </a:lnTo>
                <a:lnTo>
                  <a:pt x="0" y="3677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6834956" y="7093337"/>
            <a:ext cx="4311837" cy="35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90"/>
              </a:lnSpc>
              <a:spcBef>
                <a:spcPct val="0"/>
              </a:spcBef>
            </a:pPr>
            <a:r>
              <a:rPr lang="en-US" sz="1993" u="none" strike="noStrike" spc="31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hola@unsitiogenial.es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20264" y="3948638"/>
            <a:ext cx="3957351" cy="39573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314" b="-314"/>
              </a:stretch>
            </a:blipFill>
            <a:ln w="38100" cap="sq">
              <a:solidFill>
                <a:srgbClr val="D7B9FC"/>
              </a:solidFill>
              <a:prstDash val="solid"/>
              <a:miter/>
            </a:ln>
          </p:spPr>
        </p:sp>
      </p:grpSp>
      <p:sp>
        <p:nvSpPr>
          <p:cNvPr id="7" name="Freeform 7"/>
          <p:cNvSpPr/>
          <p:nvPr/>
        </p:nvSpPr>
        <p:spPr>
          <a:xfrm>
            <a:off x="14588268" y="-2761734"/>
            <a:ext cx="5977244" cy="5977244"/>
          </a:xfrm>
          <a:custGeom>
            <a:avLst/>
            <a:gdLst/>
            <a:ahLst/>
            <a:cxnLst/>
            <a:rect l="l" t="t" r="r" b="b"/>
            <a:pathLst>
              <a:path w="5977244" h="5977244">
                <a:moveTo>
                  <a:pt x="0" y="0"/>
                </a:moveTo>
                <a:lnTo>
                  <a:pt x="5977244" y="0"/>
                </a:lnTo>
                <a:lnTo>
                  <a:pt x="5977244" y="5977244"/>
                </a:lnTo>
                <a:lnTo>
                  <a:pt x="0" y="5977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>
            <a:off x="-2241753" y="7905989"/>
            <a:ext cx="4762022" cy="4762022"/>
          </a:xfrm>
          <a:custGeom>
            <a:avLst/>
            <a:gdLst/>
            <a:ahLst/>
            <a:cxnLst/>
            <a:rect l="l" t="t" r="r" b="b"/>
            <a:pathLst>
              <a:path w="4762022" h="4762022">
                <a:moveTo>
                  <a:pt x="0" y="0"/>
                </a:moveTo>
                <a:lnTo>
                  <a:pt x="4762022" y="0"/>
                </a:lnTo>
                <a:lnTo>
                  <a:pt x="4762022" y="4762022"/>
                </a:lnTo>
                <a:lnTo>
                  <a:pt x="0" y="4762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rnd">
            <a:noFill/>
            <a:prstDash val="solid"/>
            <a:round/>
          </a:ln>
        </p:spPr>
      </p:sp>
      <p:grpSp>
        <p:nvGrpSpPr>
          <p:cNvPr id="9" name="Group 9"/>
          <p:cNvGrpSpPr/>
          <p:nvPr/>
        </p:nvGrpSpPr>
        <p:grpSpPr>
          <a:xfrm>
            <a:off x="6834956" y="7039333"/>
            <a:ext cx="4552082" cy="524106"/>
            <a:chOff x="0" y="0"/>
            <a:chExt cx="1198902" cy="1380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98902" cy="138036"/>
            </a:xfrm>
            <a:custGeom>
              <a:avLst/>
              <a:gdLst/>
              <a:ahLst/>
              <a:cxnLst/>
              <a:rect l="l" t="t" r="r" b="b"/>
              <a:pathLst>
                <a:path w="1198902" h="138036">
                  <a:moveTo>
                    <a:pt x="69018" y="0"/>
                  </a:moveTo>
                  <a:lnTo>
                    <a:pt x="1129884" y="0"/>
                  </a:lnTo>
                  <a:cubicBezTo>
                    <a:pt x="1148189" y="0"/>
                    <a:pt x="1165744" y="7272"/>
                    <a:pt x="1178687" y="20215"/>
                  </a:cubicBezTo>
                  <a:cubicBezTo>
                    <a:pt x="1191631" y="33158"/>
                    <a:pt x="1198902" y="50713"/>
                    <a:pt x="1198902" y="69018"/>
                  </a:cubicBezTo>
                  <a:lnTo>
                    <a:pt x="1198902" y="69018"/>
                  </a:lnTo>
                  <a:cubicBezTo>
                    <a:pt x="1198902" y="107136"/>
                    <a:pt x="1168002" y="138036"/>
                    <a:pt x="1129884" y="138036"/>
                  </a:cubicBezTo>
                  <a:lnTo>
                    <a:pt x="69018" y="138036"/>
                  </a:lnTo>
                  <a:cubicBezTo>
                    <a:pt x="50713" y="138036"/>
                    <a:pt x="33158" y="130765"/>
                    <a:pt x="20215" y="117821"/>
                  </a:cubicBezTo>
                  <a:cubicBezTo>
                    <a:pt x="7272" y="104878"/>
                    <a:pt x="0" y="87323"/>
                    <a:pt x="0" y="69018"/>
                  </a:cubicBezTo>
                  <a:lnTo>
                    <a:pt x="0" y="69018"/>
                  </a:lnTo>
                  <a:cubicBezTo>
                    <a:pt x="0" y="50713"/>
                    <a:pt x="7272" y="33158"/>
                    <a:pt x="20215" y="20215"/>
                  </a:cubicBezTo>
                  <a:cubicBezTo>
                    <a:pt x="33158" y="7272"/>
                    <a:pt x="50713" y="0"/>
                    <a:pt x="69018" y="0"/>
                  </a:cubicBezTo>
                  <a:close/>
                </a:path>
              </a:pathLst>
            </a:custGeom>
            <a:solidFill>
              <a:srgbClr val="D7B9FC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98902" cy="176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192"/>
                </a:lnSpc>
                <a:spcBef>
                  <a:spcPct val="0"/>
                </a:spcBef>
              </a:pPr>
              <a:r>
                <a:rPr lang="en-US" sz="1566" spc="53">
                  <a:solidFill>
                    <a:srgbClr val="1E043F"/>
                  </a:solidFill>
                  <a:latin typeface="Poppins"/>
                  <a:ea typeface="Poppins"/>
                  <a:cs typeface="Poppins"/>
                  <a:sym typeface="Poppins"/>
                </a:rPr>
                <a:t> cuchillomanuelcuchilo@gmail.com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353879" y="3774797"/>
            <a:ext cx="7055516" cy="2981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0"/>
              </a:lnSpc>
              <a:spcBef>
                <a:spcPct val="0"/>
              </a:spcBef>
            </a:pPr>
            <a:r>
              <a:rPr lang="en-US" sz="2393" spc="38">
                <a:solidFill>
                  <a:srgbClr val="F5EDFF"/>
                </a:solidFill>
                <a:latin typeface="Poppins"/>
                <a:ea typeface="Poppins"/>
                <a:cs typeface="Poppins"/>
                <a:sym typeface="Poppins"/>
              </a:rPr>
              <a:t>HOY HA SIDO UN GRAN HONOR, PODER COMPRATIR CON USTEDES ESTE ESPACIO DE COMPARTIR CONOCIMIENTOS CULTURALES, AGRACECIMIENTOS A USTEDES EN LOS DIFERENTES LUGARES DEL MUNDO, POR SU INTERES EN SABER SOBRE NUESTRA NACION MISAK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</Words>
  <Application>Microsoft Office PowerPoint</Application>
  <PresentationFormat>Niestandardowy</PresentationFormat>
  <Paragraphs>66</Paragraphs>
  <Slides>11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9" baseType="lpstr">
      <vt:lpstr>Poppins Italics</vt:lpstr>
      <vt:lpstr>Calibri</vt:lpstr>
      <vt:lpstr>Poppins Bold</vt:lpstr>
      <vt:lpstr>Mistrully</vt:lpstr>
      <vt:lpstr>Arial</vt:lpstr>
      <vt:lpstr>Poppins</vt:lpstr>
      <vt:lpstr>Seymour One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seminario de conferencia profesional moderno morado</dc:title>
  <dc:creator>Anna Linka</dc:creator>
  <cp:lastModifiedBy>Anna Linka</cp:lastModifiedBy>
  <cp:revision>1</cp:revision>
  <dcterms:created xsi:type="dcterms:W3CDTF">2006-08-16T00:00:00Z</dcterms:created>
  <dcterms:modified xsi:type="dcterms:W3CDTF">2026-05-18T18:05:07Z</dcterms:modified>
  <dc:identifier>DAHEPDADhXQ</dc:identifier>
</cp:coreProperties>
</file>